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59" r:id="rId3"/>
    <p:sldId id="368" r:id="rId4"/>
    <p:sldId id="391" r:id="rId5"/>
    <p:sldId id="392" r:id="rId6"/>
    <p:sldId id="394" r:id="rId7"/>
    <p:sldId id="398" r:id="rId8"/>
    <p:sldId id="390" r:id="rId9"/>
    <p:sldId id="381" r:id="rId10"/>
    <p:sldId id="382" r:id="rId11"/>
  </p:sldIdLst>
  <p:sldSz cx="9144000" cy="6858000" type="screen4x3"/>
  <p:notesSz cx="6946900" cy="92837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9pPr>
  </p:defaultTextStyle>
  <p:extLst>
    <p:ext uri="{505F2C04-C923-438B-8C0F-E0CD2BADF298}">
      <wppc:fontMiss xmlns:wppc="http://www.wps.cn/officeDocument/PresentationCustomData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ACA3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500" autoAdjust="0"/>
  </p:normalViewPr>
  <p:slideViewPr>
    <p:cSldViewPr>
      <p:cViewPr varScale="1">
        <p:scale>
          <a:sx n="109" d="100"/>
          <a:sy n="109" d="100"/>
        </p:scale>
        <p:origin x="95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handoutMaster" Target="handoutMasters/handoutMaster1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>
              <a:defRPr sz="1200">
                <a:latin typeface="Tahoma" panose="020B0604030504040204" charset="0"/>
              </a:defRPr>
            </a:lvl1pPr>
          </a:lstStyle>
          <a:p>
            <a:endParaRPr lang="ro-RO" altLang="ro-RO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5413" y="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latin typeface="Tahoma" panose="020B0604030504040204" charset="0"/>
              </a:defRPr>
            </a:lvl1pPr>
          </a:lstStyle>
          <a:p>
            <a:endParaRPr lang="ro-RO" altLang="ro-RO"/>
          </a:p>
        </p:txBody>
      </p:sp>
      <p:sp>
        <p:nvSpPr>
          <p:cNvPr id="1054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l">
              <a:defRPr sz="1200">
                <a:latin typeface="Tahoma" panose="020B0604030504040204" charset="0"/>
              </a:defRPr>
            </a:lvl1pPr>
          </a:lstStyle>
          <a:p>
            <a:endParaRPr lang="ro-RO" altLang="ro-RO"/>
          </a:p>
        </p:txBody>
      </p:sp>
      <p:sp>
        <p:nvSpPr>
          <p:cNvPr id="1054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5413" y="8818563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Tahoma" panose="020B0604030504040204" charset="0"/>
              </a:defRPr>
            </a:lvl1pPr>
          </a:lstStyle>
          <a:p>
            <a:fld id="{EB61CC80-F2AD-45AF-8A04-28123255FE3F}" type="slidenum">
              <a:rPr lang="ro-RO" altLang="ro-RO"/>
            </a:fld>
            <a:endParaRPr lang="ro-RO" alt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8" rIns="92738" bIns="46368" numCol="1" anchor="t" anchorCtr="0" compatLnSpc="1"/>
          <a:lstStyle>
            <a:lvl1pPr algn="l" defTabSz="925830">
              <a:defRPr sz="1200"/>
            </a:lvl1pPr>
          </a:lstStyle>
          <a:p>
            <a:endParaRPr lang="ro-RO" altLang="ro-RO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7000" y="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8" rIns="92738" bIns="46368" numCol="1" anchor="t" anchorCtr="0" compatLnSpc="1"/>
          <a:lstStyle>
            <a:lvl1pPr algn="r" defTabSz="925830">
              <a:defRPr sz="1200"/>
            </a:lvl1pPr>
          </a:lstStyle>
          <a:p>
            <a:endParaRPr lang="ro-RO" altLang="ro-RO"/>
          </a:p>
        </p:txBody>
      </p:sp>
      <p:sp>
        <p:nvSpPr>
          <p:cNvPr id="809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0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410075"/>
            <a:ext cx="5095875" cy="417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8" rIns="92738" bIns="46368" numCol="1" anchor="t" anchorCtr="0" compatLnSpc="1"/>
          <a:lstStyle/>
          <a:p>
            <a:pPr lvl="0"/>
            <a:r>
              <a:rPr lang="ro-RO" altLang="ro-RO"/>
              <a:t>Faceţi clic pentru a edita stiluri de text Coordonator</a:t>
            </a:r>
            <a:endParaRPr lang="ro-RO" altLang="ro-RO"/>
          </a:p>
          <a:p>
            <a:pPr lvl="1"/>
            <a:r>
              <a:rPr lang="ro-RO" altLang="ro-RO"/>
              <a:t>Al doilea nivel</a:t>
            </a:r>
            <a:endParaRPr lang="ro-RO" altLang="ro-RO"/>
          </a:p>
          <a:p>
            <a:pPr lvl="2"/>
            <a:r>
              <a:rPr lang="ro-RO" altLang="ro-RO"/>
              <a:t>Al treilea nivel</a:t>
            </a:r>
            <a:endParaRPr lang="ro-RO" altLang="ro-RO"/>
          </a:p>
          <a:p>
            <a:pPr lvl="3"/>
            <a:r>
              <a:rPr lang="ro-RO" altLang="ro-RO"/>
              <a:t>Al patrulea nivel</a:t>
            </a:r>
            <a:endParaRPr lang="ro-RO" altLang="ro-RO"/>
          </a:p>
          <a:p>
            <a:pPr lvl="4"/>
            <a:r>
              <a:rPr lang="ro-RO" altLang="ro-RO"/>
              <a:t>Al cincilea nivel</a:t>
            </a:r>
            <a:endParaRPr lang="ro-RO" altLang="ro-RO"/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8" rIns="92738" bIns="46368" numCol="1" anchor="b" anchorCtr="0" compatLnSpc="1"/>
          <a:lstStyle>
            <a:lvl1pPr algn="l" defTabSz="925830">
              <a:defRPr sz="1200"/>
            </a:lvl1pPr>
          </a:lstStyle>
          <a:p>
            <a:endParaRPr lang="ro-RO" altLang="ro-RO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7000" y="8820150"/>
            <a:ext cx="3009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8" rIns="92738" bIns="46368" numCol="1" anchor="b" anchorCtr="0" compatLnSpc="1"/>
          <a:lstStyle>
            <a:lvl1pPr algn="r" defTabSz="925830">
              <a:defRPr sz="1200"/>
            </a:lvl1pPr>
          </a:lstStyle>
          <a:p>
            <a:fld id="{54B5152F-A947-4767-8BC8-5786129C47C9}" type="slidenum">
              <a:rPr lang="ro-RO" altLang="ro-RO"/>
            </a:fld>
            <a:endParaRPr lang="ro-RO" alt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anose="020B0604030504040204" charset="0"/>
        <a:ea typeface="+mn-ea"/>
        <a:cs typeface="Times New Roman" panose="02020603050405020304" pitchFamily="18" charset="0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anose="020B0604030504040204" charset="0"/>
        <a:ea typeface="+mn-ea"/>
        <a:cs typeface="Times New Roman" panose="02020603050405020304" pitchFamily="18" charset="0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anose="020B0604030504040204" charset="0"/>
        <a:ea typeface="+mn-ea"/>
        <a:cs typeface="Times New Roman" panose="02020603050405020304" pitchFamily="18" charset="0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anose="020B0604030504040204" charset="0"/>
        <a:ea typeface="+mn-ea"/>
        <a:cs typeface="Times New Roman" panose="02020603050405020304" pitchFamily="18" charset="0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anose="020B0604030504040204" charset="0"/>
        <a:ea typeface="+mn-ea"/>
        <a:cs typeface="Times New Roman" panose="02020603050405020304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o-RO" alt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alt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B19B-5EEC-4A31-B673-EDE0E776E27F}" type="slidenum">
              <a:rPr lang="ro-RO" altLang="ro-RO" smtClean="0"/>
            </a:fld>
            <a:endParaRPr lang="ro-RO" alt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o-RO" alt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alt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B19B-5EEC-4A31-B673-EDE0E776E27F}" type="slidenum">
              <a:rPr lang="ro-RO" altLang="ro-RO" smtClean="0"/>
            </a:fld>
            <a:endParaRPr lang="ro-RO" alt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o-RO" alt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alt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B19B-5EEC-4A31-B673-EDE0E776E27F}" type="slidenum">
              <a:rPr lang="ro-RO" altLang="ro-RO" smtClean="0"/>
            </a:fld>
            <a:endParaRPr lang="ro-RO" altLang="ro-RO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”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o-RO" alt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alt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B19B-5EEC-4A31-B673-EDE0E776E27F}" type="slidenum">
              <a:rPr lang="ro-RO" altLang="ro-RO" smtClean="0"/>
            </a:fld>
            <a:endParaRPr lang="ro-RO" altLang="ro-RO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o-RO" alt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alt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B19B-5EEC-4A31-B673-EDE0E776E27F}" type="slidenum">
              <a:rPr lang="ro-RO" altLang="ro-RO" smtClean="0"/>
            </a:fld>
            <a:endParaRPr lang="ro-RO" altLang="ro-RO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”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o-RO" alt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alt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B19B-5EEC-4A31-B673-EDE0E776E27F}" type="slidenum">
              <a:rPr lang="ro-RO" altLang="ro-RO" smtClean="0"/>
            </a:fld>
            <a:endParaRPr lang="ro-RO" altLang="ro-RO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o-RO" alt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alt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B19B-5EEC-4A31-B673-EDE0E776E27F}" type="slidenum">
              <a:rPr lang="ro-RO" altLang="ro-RO" smtClean="0"/>
            </a:fld>
            <a:endParaRPr lang="ro-RO" altLang="ro-RO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o-RO" alt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alt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B19B-5EEC-4A31-B673-EDE0E776E27F}" type="slidenum">
              <a:rPr lang="ro-RO" altLang="ro-RO" smtClean="0"/>
            </a:fld>
            <a:endParaRPr lang="ro-RO" alt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o-RO" alt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alt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B19B-5EEC-4A31-B673-EDE0E776E27F}" type="slidenum">
              <a:rPr lang="ro-RO" altLang="ro-RO" smtClean="0"/>
            </a:fld>
            <a:endParaRPr lang="ro-RO" alt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o-RO" alt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alt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B19B-5EEC-4A31-B673-EDE0E776E27F}" type="slidenum">
              <a:rPr lang="ro-RO" altLang="ro-RO" smtClean="0"/>
            </a:fld>
            <a:endParaRPr lang="ro-RO" alt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o-RO" alt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alt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B19B-5EEC-4A31-B673-EDE0E776E27F}" type="slidenum">
              <a:rPr lang="ro-RO" altLang="ro-RO" smtClean="0"/>
            </a:fld>
            <a:endParaRPr lang="ro-RO" alt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o-RO" alt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alt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B19B-5EEC-4A31-B673-EDE0E776E27F}" type="slidenum">
              <a:rPr lang="ro-RO" altLang="ro-RO" smtClean="0"/>
            </a:fld>
            <a:endParaRPr lang="ro-RO" alt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o-RO" alt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alt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B19B-5EEC-4A31-B673-EDE0E776E27F}" type="slidenum">
              <a:rPr lang="ro-RO" altLang="ro-RO" smtClean="0"/>
            </a:fld>
            <a:endParaRPr lang="ro-RO" alt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o-RO" alt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alt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B19B-5EEC-4A31-B673-EDE0E776E27F}" type="slidenum">
              <a:rPr lang="ro-RO" altLang="ro-RO" smtClean="0"/>
            </a:fld>
            <a:endParaRPr lang="ro-RO" alt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o-RO" alt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alt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B19B-5EEC-4A31-B673-EDE0E776E27F}" type="slidenum">
              <a:rPr lang="ro-RO" altLang="ro-RO" smtClean="0"/>
            </a:fld>
            <a:endParaRPr lang="ro-RO" alt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o-RO" alt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alt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B19B-5EEC-4A31-B673-EDE0E776E27F}" type="slidenum">
              <a:rPr lang="ro-RO" altLang="ro-RO" smtClean="0"/>
            </a:fld>
            <a:endParaRPr lang="ro-RO" alt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 alt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 alt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FA21B19B-5EEC-4A31-B673-EDE0E776E27F}" type="slidenum">
              <a:rPr lang="ro-RO" altLang="ro-RO" smtClean="0"/>
            </a:fld>
            <a:endParaRPr lang="ro-RO" alt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https://docs.google.com/forms/d/e/1FAIpQLSfNhXbxYLG9GnPv6CU9Ea4suvt0JThnStUZSMvbs_w4EUzZoA/viewform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Prezentare%20proiect%20norvegia.pptx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prezentare%20CRED.pptx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http://www.ccdcluj.ro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428868"/>
            <a:ext cx="8215370" cy="229627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</a:t>
            </a:r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Activitatea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metodica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a </a:t>
            </a:r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responsabililor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cu </a:t>
            </a:r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dezvoltarea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profesionala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</a:t>
            </a:r>
            <a:b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b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o-RO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iunie 2020</a:t>
            </a:r>
            <a:endParaRPr lang="ro-RO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3632" y="850969"/>
            <a:ext cx="832043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1" dirty="0" smtClean="0">
                <a:latin typeface="Rockwell" pitchFamily="18" charset="0"/>
              </a:rPr>
              <a:t>Casa </a:t>
            </a:r>
            <a:r>
              <a:rPr lang="en-US" sz="4800" b="1" i="1" dirty="0" err="1" smtClean="0">
                <a:latin typeface="Rockwell" pitchFamily="18" charset="0"/>
              </a:rPr>
              <a:t>Corpului</a:t>
            </a:r>
            <a:r>
              <a:rPr lang="en-US" sz="4800" b="1" i="1" dirty="0" smtClean="0">
                <a:latin typeface="Rockwell" pitchFamily="18" charset="0"/>
              </a:rPr>
              <a:t> Didactic </a:t>
            </a:r>
            <a:r>
              <a:rPr lang="en-US" sz="4800" b="1" i="1" dirty="0" err="1" smtClean="0">
                <a:latin typeface="Rockwell" pitchFamily="18" charset="0"/>
              </a:rPr>
              <a:t>Cluj</a:t>
            </a:r>
            <a:endParaRPr lang="en-US" sz="4800" b="1" i="1" dirty="0">
              <a:latin typeface="Rockwell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FFC000"/>
                </a:solidFill>
              </a:rPr>
              <a:t>Tematica</a:t>
            </a:r>
            <a:r>
              <a:rPr lang="en-US" b="1" dirty="0" smtClean="0">
                <a:solidFill>
                  <a:srgbClr val="FFC000"/>
                </a:solidFill>
              </a:rPr>
              <a:t> </a:t>
            </a:r>
            <a:r>
              <a:rPr lang="en-US" b="1" dirty="0" err="1" smtClean="0">
                <a:solidFill>
                  <a:srgbClr val="FFC000"/>
                </a:solidFill>
              </a:rPr>
              <a:t>întâlnirii</a:t>
            </a:r>
            <a:r>
              <a:rPr lang="en-US" b="1" dirty="0" smtClean="0">
                <a:solidFill>
                  <a:srgbClr val="FFC000"/>
                </a:solidFill>
              </a:rPr>
              <a:t>: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268760"/>
            <a:ext cx="8209161" cy="4932015"/>
          </a:xfrm>
        </p:spPr>
        <p:txBody>
          <a:bodyPr/>
          <a:lstStyle/>
          <a:p>
            <a:pPr marL="457200" lvl="0" indent="-457200">
              <a:buNone/>
            </a:pPr>
            <a:endParaRPr lang="ro-RO" sz="2000" dirty="0" smtClean="0"/>
          </a:p>
          <a:p>
            <a:pPr marL="457200" lvl="0" indent="-457200">
              <a:buNone/>
            </a:pPr>
            <a:endParaRPr lang="en-US" sz="2000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sz="2000" b="1" smtClean="0"/>
              <a:t>M 1. Monitorizarea impactului programelor de formare continuă; </a:t>
            </a:r>
            <a:endParaRPr lang="en-US" sz="2000" b="1" smtClean="0"/>
          </a:p>
          <a:p>
            <a:pPr marL="457200" lvl="0" indent="-457200">
              <a:buFont typeface="+mj-lt"/>
              <a:buAutoNum type="arabicPeriod"/>
            </a:pPr>
            <a:r>
              <a:rPr lang="en-US" sz="2000" b="1" smtClean="0"/>
              <a:t>M 2. Seminarul Educație pentru drepturile omului și cetățenie democratică;</a:t>
            </a:r>
            <a:endParaRPr lang="en-US" sz="2000" b="1" smtClean="0"/>
          </a:p>
          <a:p>
            <a:pPr marL="457200" lvl="0" indent="-457200">
              <a:buFont typeface="+mj-lt"/>
              <a:buAutoNum type="arabicPeriod"/>
            </a:pPr>
            <a:r>
              <a:rPr lang="en-US" sz="2000" b="1" smtClean="0"/>
              <a:t>M 3. Proiectul CRED - Curriculum relevant, educație deschisă pentru toți</a:t>
            </a:r>
            <a:endParaRPr lang="en-US" sz="20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2988" y="225424"/>
            <a:ext cx="7705725" cy="1331367"/>
          </a:xfrm>
        </p:spPr>
        <p:txBody>
          <a:bodyPr>
            <a:normAutofit fontScale="90000"/>
          </a:bodyPr>
          <a:lstStyle/>
          <a:p>
            <a:pPr algn="ctr"/>
            <a:r>
              <a:rPr lang="ro-RO" dirty="0" smtClean="0"/>
              <a:t>1. </a:t>
            </a:r>
            <a:r>
              <a:rPr lang="en-US" dirty="0" err="1" smtClean="0"/>
              <a:t>Completarea</a:t>
            </a:r>
            <a:r>
              <a:rPr lang="en-US" dirty="0" smtClean="0"/>
              <a:t> </a:t>
            </a:r>
            <a:br>
              <a:rPr lang="ro-RO" dirty="0" smtClean="0"/>
            </a:br>
            <a:r>
              <a:rPr lang="en-US" i="1" dirty="0" err="1" smtClean="0"/>
              <a:t>Chestionarului</a:t>
            </a:r>
            <a:r>
              <a:rPr lang="en-US" i="1" dirty="0" smtClean="0"/>
              <a:t> de </a:t>
            </a:r>
            <a:r>
              <a:rPr lang="en-US" i="1" dirty="0" err="1" smtClean="0"/>
              <a:t>analiză</a:t>
            </a:r>
            <a:r>
              <a:rPr lang="en-US" i="1" dirty="0" smtClean="0"/>
              <a:t> de </a:t>
            </a:r>
            <a:r>
              <a:rPr lang="en-US" i="1" dirty="0" err="1" smtClean="0"/>
              <a:t>nevoi</a:t>
            </a:r>
            <a:r>
              <a:rPr lang="en-US" i="1" dirty="0" smtClean="0"/>
              <a:t> </a:t>
            </a:r>
            <a:r>
              <a:rPr lang="en-US" i="1" dirty="0" err="1" smtClean="0"/>
              <a:t>pentru</a:t>
            </a:r>
            <a:r>
              <a:rPr lang="en-US" i="1" dirty="0" smtClean="0"/>
              <a:t> </a:t>
            </a:r>
            <a:r>
              <a:rPr lang="en-US" i="1" dirty="0" err="1" smtClean="0"/>
              <a:t>anul</a:t>
            </a:r>
            <a:r>
              <a:rPr lang="en-US" i="1" dirty="0" smtClean="0"/>
              <a:t> </a:t>
            </a:r>
            <a:r>
              <a:rPr lang="ro-RO" altLang="en-US" i="1" dirty="0" smtClean="0"/>
              <a:t>2020-2021</a:t>
            </a:r>
            <a:endParaRPr lang="ro-RO" altLang="en-US" i="1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00034" y="1772817"/>
            <a:ext cx="8248679" cy="442795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o-RO" dirty="0" smtClean="0"/>
              <a:t>CCD demareaza acțiunea de analiză a nevoilor de formare continuă </a:t>
            </a:r>
            <a:endParaRPr lang="ro-RO" dirty="0" smtClean="0"/>
          </a:p>
          <a:p>
            <a:pPr algn="ctr">
              <a:buNone/>
            </a:pPr>
            <a:r>
              <a:rPr lang="ro-RO" dirty="0" smtClean="0"/>
              <a:t>a  personalului din învățământul preuniversitar </a:t>
            </a:r>
            <a:endParaRPr lang="ro-RO" dirty="0" smtClean="0"/>
          </a:p>
          <a:p>
            <a:pPr algn="ctr">
              <a:buNone/>
            </a:pPr>
            <a:r>
              <a:rPr lang="ro-RO" dirty="0" smtClean="0"/>
              <a:t>la nivelul județului Cluj</a:t>
            </a:r>
            <a:endParaRPr lang="ro-RO" dirty="0" smtClean="0"/>
          </a:p>
          <a:p>
            <a:pPr>
              <a:buNone/>
            </a:pPr>
            <a:endParaRPr lang="ro-RO" b="1" u="sng" dirty="0" smtClean="0">
              <a:solidFill>
                <a:srgbClr val="0033CC"/>
              </a:solidFill>
              <a:latin typeface="Cambria" panose="02040503050406030204" pitchFamily="18" charset="0"/>
            </a:endParaRPr>
          </a:p>
          <a:p>
            <a:pPr>
              <a:buNone/>
            </a:pPr>
            <a:r>
              <a:rPr lang="ro-RO" b="1" u="sng" dirty="0" smtClean="0">
                <a:solidFill>
                  <a:srgbClr val="0033CC"/>
                </a:solidFill>
                <a:latin typeface="Cambria" panose="02040503050406030204" pitchFamily="18" charset="0"/>
              </a:rPr>
              <a:t>Link-ul</a:t>
            </a:r>
            <a:endParaRPr lang="ro-RO" b="1" dirty="0" smtClean="0">
              <a:solidFill>
                <a:srgbClr val="0033CC"/>
              </a:solidFill>
              <a:latin typeface="Cambria" panose="02040503050406030204" pitchFamily="18" charset="0"/>
            </a:endParaRPr>
          </a:p>
          <a:p>
            <a:pPr>
              <a:buNone/>
            </a:pPr>
            <a:r>
              <a:rPr lang="ro-RO" dirty="0">
                <a:solidFill>
                  <a:srgbClr val="0033CC"/>
                </a:solidFill>
                <a:hlinkClick r:id="rId1"/>
              </a:rPr>
              <a:t>https://docs.google.com/forms/d/e/1FAIpQLScKIpaClq4QI3g6VbFdEK3q1GB9yU0etAHjYIUaKbfTrmqn7Q/viewform</a:t>
            </a:r>
            <a:endParaRPr lang="ro-RO" dirty="0">
              <a:hlinkClick r:id="rId1"/>
            </a:endParaRPr>
          </a:p>
          <a:p>
            <a:pPr>
              <a:buNone/>
            </a:pPr>
            <a:endParaRPr lang="ro-RO" dirty="0">
              <a:hlinkClick r:id="rId1"/>
            </a:endParaRPr>
          </a:p>
          <a:p>
            <a:pPr>
              <a:buNone/>
            </a:pPr>
            <a:endParaRPr lang="ro-RO" dirty="0"/>
          </a:p>
          <a:p>
            <a:pPr>
              <a:buNone/>
            </a:pPr>
            <a:r>
              <a:rPr lang="ro-RO" dirty="0" smtClean="0"/>
              <a:t>Termen de completare 15 iunie </a:t>
            </a:r>
            <a:r>
              <a:rPr lang="ro-RO" dirty="0" smtClean="0"/>
              <a:t>2020</a:t>
            </a:r>
            <a:endParaRPr lang="ro-RO" b="1" dirty="0" smtClean="0">
              <a:solidFill>
                <a:srgbClr val="0033CC"/>
              </a:solidFill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2988" y="225424"/>
            <a:ext cx="7705725" cy="1403375"/>
          </a:xfrm>
        </p:spPr>
        <p:txBody>
          <a:bodyPr>
            <a:normAutofit fontScale="90000"/>
          </a:bodyPr>
          <a:lstStyle/>
          <a:p>
            <a:pPr algn="ctr"/>
            <a:r>
              <a:rPr lang="en-US" i="1" dirty="0" err="1" smtClean="0"/>
              <a:t>Chestionarul</a:t>
            </a:r>
            <a:r>
              <a:rPr lang="ro-RO" i="1" dirty="0" smtClean="0"/>
              <a:t> </a:t>
            </a:r>
            <a:r>
              <a:rPr lang="en-US" i="1" dirty="0" smtClean="0"/>
              <a:t>de </a:t>
            </a:r>
            <a:r>
              <a:rPr lang="en-US" i="1" dirty="0" err="1" smtClean="0"/>
              <a:t>monitorizare</a:t>
            </a:r>
            <a:r>
              <a:rPr lang="en-US" i="1" dirty="0" smtClean="0"/>
              <a:t> a </a:t>
            </a:r>
            <a:r>
              <a:rPr lang="en-US" i="1" dirty="0" err="1" smtClean="0"/>
              <a:t>impactului</a:t>
            </a:r>
            <a:r>
              <a:rPr lang="en-US" i="1" dirty="0" smtClean="0"/>
              <a:t> </a:t>
            </a:r>
            <a:r>
              <a:rPr lang="en-US" i="1" dirty="0" err="1" smtClean="0"/>
              <a:t>formării</a:t>
            </a:r>
            <a:r>
              <a:rPr lang="en-US" i="1" dirty="0" smtClean="0"/>
              <a:t> continue</a:t>
            </a:r>
            <a:r>
              <a:rPr lang="ro-RO" i="1" dirty="0" smtClean="0"/>
              <a:t> </a:t>
            </a:r>
            <a:br>
              <a:rPr lang="en-US" i="1" dirty="0" smtClean="0"/>
            </a:br>
            <a:r>
              <a:rPr lang="ro-RO" i="1" dirty="0" smtClean="0"/>
              <a:t>2019-2020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50" y="1917065"/>
            <a:ext cx="7891780" cy="3341370"/>
          </a:xfrm>
        </p:spPr>
        <p:txBody>
          <a:bodyPr/>
          <a:lstStyle/>
          <a:p>
            <a:pPr>
              <a:buNone/>
            </a:pPr>
            <a:endParaRPr lang="ro-RO" dirty="0" smtClean="0"/>
          </a:p>
          <a:p>
            <a:pPr>
              <a:buNone/>
            </a:pPr>
            <a:r>
              <a:rPr lang="ro-RO" b="1" dirty="0" smtClean="0">
                <a:solidFill>
                  <a:srgbClr val="0033CC"/>
                </a:solidFill>
              </a:rPr>
              <a:t>Link-u</a:t>
            </a:r>
            <a:r>
              <a:rPr lang="en-US" b="1" dirty="0" smtClean="0">
                <a:solidFill>
                  <a:srgbClr val="0033CC"/>
                </a:solidFill>
              </a:rPr>
              <a:t>l:</a:t>
            </a:r>
            <a:endParaRPr lang="en-US" dirty="0" smtClean="0"/>
          </a:p>
          <a:p>
            <a:pPr>
              <a:buNone/>
            </a:pPr>
            <a:r>
              <a:rPr lang="ro-RO" u="sng" dirty="0" smtClean="0">
                <a:solidFill>
                  <a:srgbClr val="0033CC"/>
                </a:solidFill>
              </a:rPr>
              <a:t>https://docs.google.com/forms/d/e/1FAIpQLScHEXpceoXzguIV69mBGrpKkUuOWuwDZYX3frZ3MBb59wWLMg/viewform</a:t>
            </a:r>
            <a:endParaRPr lang="ro-RO" u="sng" dirty="0" smtClean="0">
              <a:solidFill>
                <a:srgbClr val="0033CC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02482" y="4945479"/>
            <a:ext cx="7200800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o-RO" dirty="0" smtClean="0"/>
              <a:t>Termen de completare </a:t>
            </a:r>
            <a:r>
              <a:rPr lang="ro-RO" altLang="en-US" dirty="0" smtClean="0"/>
              <a:t>15</a:t>
            </a:r>
            <a:r>
              <a:rPr lang="ro-RO" dirty="0" smtClean="0"/>
              <a:t> iunie </a:t>
            </a:r>
            <a:r>
              <a:rPr lang="ro-RO" dirty="0" smtClean="0"/>
              <a:t>2020</a:t>
            </a:r>
            <a:endParaRPr lang="ro-RO" b="1" dirty="0" smtClean="0">
              <a:solidFill>
                <a:srgbClr val="0033CC"/>
              </a:solidFill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1187351"/>
          </a:xfrm>
        </p:spPr>
        <p:txBody>
          <a:bodyPr>
            <a:normAutofit/>
          </a:bodyPr>
          <a:lstStyle/>
          <a:p>
            <a:pPr algn="ctr"/>
            <a:r>
              <a:rPr lang="ro-RO" sz="2400" dirty="0"/>
              <a:t>2</a:t>
            </a:r>
            <a:r>
              <a:rPr lang="ro-RO" sz="2400" dirty="0" smtClean="0"/>
              <a:t>. </a:t>
            </a:r>
            <a:r>
              <a:rPr lang="en-US" sz="2400" b="1" smtClean="0">
                <a:sym typeface="+mn-ea"/>
              </a:rPr>
              <a:t>Seminarul Educație pentru drepturile omului și cetățenie democratică;</a:t>
            </a:r>
            <a:endParaRPr lang="ro-RO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705" y="1628775"/>
            <a:ext cx="8856980" cy="235458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 smtClean="0"/>
          </a:p>
          <a:p>
            <a:pPr>
              <a:buNone/>
            </a:pPr>
            <a:endParaRPr lang="ro-RO" dirty="0"/>
          </a:p>
          <a:p>
            <a:pPr>
              <a:buNone/>
            </a:pPr>
            <a:endParaRPr lang="ro-RO" dirty="0"/>
          </a:p>
          <a:p>
            <a:pPr algn="ctr">
              <a:buNone/>
            </a:pPr>
            <a:r>
              <a:rPr lang="ro-RO" dirty="0">
                <a:hlinkClick r:id="rId1" action="ppaction://hlinkfile"/>
              </a:rPr>
              <a:t>Prezentare proiect norvegia.pptx</a:t>
            </a:r>
            <a:endParaRPr lang="ro-R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119110" cy="1320800"/>
          </a:xfrm>
        </p:spPr>
        <p:txBody>
          <a:bodyPr>
            <a:normAutofit fontScale="90000"/>
          </a:bodyPr>
          <a:p>
            <a:r>
              <a:rPr lang="en-US"/>
              <a:t>3. </a:t>
            </a:r>
            <a:r>
              <a:rPr lang="en-US" b="1" smtClean="0">
                <a:sym typeface="+mn-ea"/>
              </a:rPr>
              <a:t>Proiectul CRED - Curriculum relevant, educație deschisă pentru toți</a:t>
            </a:r>
            <a:br>
              <a:rPr lang="en-US" b="1" smtClean="0"/>
            </a:b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algn="ctr"/>
            <a:r>
              <a:rPr lang="en-US">
                <a:hlinkClick r:id="rId1" action="ppaction://hlinkfile"/>
              </a:rPr>
              <a:t>prezentare CRED.pptx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2988" y="476671"/>
            <a:ext cx="7705725" cy="6123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Site-</a:t>
            </a:r>
            <a:r>
              <a:rPr lang="en-US" dirty="0" err="1" smtClean="0"/>
              <a:t>ul</a:t>
            </a:r>
            <a:r>
              <a:rPr lang="en-US" dirty="0" smtClean="0"/>
              <a:t> </a:t>
            </a:r>
            <a:r>
              <a:rPr lang="en-US" dirty="0" err="1" smtClean="0"/>
              <a:t>Casei</a:t>
            </a:r>
            <a:r>
              <a:rPr lang="en-US" dirty="0" smtClean="0"/>
              <a:t> </a:t>
            </a:r>
            <a:r>
              <a:rPr lang="en-US" dirty="0" err="1" smtClean="0"/>
              <a:t>Corpului</a:t>
            </a:r>
            <a:r>
              <a:rPr lang="en-US" dirty="0" smtClean="0"/>
              <a:t> Didactic </a:t>
            </a:r>
            <a:r>
              <a:rPr lang="en-US" dirty="0" err="1" smtClean="0"/>
              <a:t>Cluj</a:t>
            </a:r>
            <a:br>
              <a:rPr lang="ro-RO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7895" y="2045970"/>
            <a:ext cx="6347460" cy="2515870"/>
          </a:xfrm>
          <a:gradFill>
            <a:gsLst>
              <a:gs pos="50000">
                <a:schemeClr val="accent6">
                  <a:lumMod val="20000"/>
                  <a:lumOff val="80000"/>
                </a:schemeClr>
              </a:gs>
              <a:gs pos="25000">
                <a:schemeClr val="accent6">
                  <a:lumMod val="20000"/>
                  <a:lumOff val="80000"/>
                </a:schemeClr>
              </a:gs>
              <a:gs pos="75000">
                <a:srgbClr val="0087E6"/>
              </a:gs>
              <a:gs pos="100000">
                <a:srgbClr val="005CBF"/>
              </a:gs>
            </a:gsLst>
            <a:lin ang="16200000" scaled="0"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endParaRPr lang="en-US" dirty="0" smtClean="0">
              <a:hlinkClick r:id="rId1"/>
            </a:endParaRPr>
          </a:p>
          <a:p>
            <a:pPr algn="ctr">
              <a:lnSpc>
                <a:spcPct val="150000"/>
              </a:lnSpc>
              <a:buNone/>
            </a:pPr>
            <a:endParaRPr lang="en-US" dirty="0" smtClean="0">
              <a:hlinkClick r:id="rId1"/>
            </a:endParaRPr>
          </a:p>
          <a:p>
            <a:pPr algn="ctr">
              <a:lnSpc>
                <a:spcPct val="150000"/>
              </a:lnSpc>
              <a:buNone/>
            </a:pPr>
            <a:r>
              <a:rPr lang="en-US" dirty="0" smtClean="0">
                <a:hlinkClick r:id="rId1"/>
              </a:rPr>
              <a:t>http://www.ccdcluj.ro/</a:t>
            </a:r>
            <a:r>
              <a:rPr lang="en-US" dirty="0" smtClean="0"/>
              <a:t>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Feedback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2988" y="1304925"/>
            <a:ext cx="7705725" cy="3708251"/>
          </a:xfrm>
        </p:spPr>
        <p:txBody>
          <a:bodyPr/>
          <a:lstStyle/>
          <a:p>
            <a:pPr>
              <a:lnSpc>
                <a:spcPct val="150000"/>
              </a:lnSpc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idee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interesant</a:t>
            </a:r>
            <a:r>
              <a:rPr lang="ro-RO" dirty="0" smtClean="0">
                <a:latin typeface="Arial" panose="020B0604020202020204" pitchFamily="34" charset="0"/>
                <a:cs typeface="Arial" panose="020B0604020202020204" pitchFamily="34" charset="0"/>
              </a:rPr>
              <a:t>ă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ro-RO" dirty="0" smtClean="0">
                <a:latin typeface="Arial" panose="020B0604020202020204" pitchFamily="34" charset="0"/>
                <a:cs typeface="Arial" panose="020B0604020202020204" pitchFamily="34" charset="0"/>
              </a:rPr>
              <a:t>î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ntrebare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Un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comentariu</a:t>
            </a:r>
            <a:endParaRPr lang="en-US" dirty="0"/>
          </a:p>
        </p:txBody>
      </p:sp>
      <p:sp>
        <p:nvSpPr>
          <p:cNvPr id="4" name="Action Button: Help 3">
            <a:hlinkClick r:id="" action="ppaction://noaction" highlightClick="1"/>
          </p:cNvPr>
          <p:cNvSpPr/>
          <p:nvPr/>
        </p:nvSpPr>
        <p:spPr bwMode="auto">
          <a:xfrm rot="530730">
            <a:off x="5652120" y="1628800"/>
            <a:ext cx="1728192" cy="3024336"/>
          </a:xfrm>
          <a:prstGeom prst="actionButtonHelp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700808"/>
            <a:ext cx="7705725" cy="3348211"/>
          </a:xfrm>
        </p:spPr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>
              <a:buNone/>
            </a:pPr>
            <a:r>
              <a:rPr lang="ro-RO" b="1" dirty="0" smtClean="0">
                <a:latin typeface="Arial" panose="020B0604020202020204" pitchFamily="34" charset="0"/>
                <a:cs typeface="Arial" panose="020B0604020202020204" pitchFamily="34" charset="0"/>
              </a:rPr>
              <a:t>VĂ MULŢUMESC!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ă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ă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1222</Words>
  <Application>WPS Presentation</Application>
  <PresentationFormat>On-screen Show (4:3)</PresentationFormat>
  <Paragraphs>56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4" baseType="lpstr">
      <vt:lpstr>Arial</vt:lpstr>
      <vt:lpstr>SimSun</vt:lpstr>
      <vt:lpstr>Wingdings</vt:lpstr>
      <vt:lpstr>Times New Roman</vt:lpstr>
      <vt:lpstr>Wingdings 3</vt:lpstr>
      <vt:lpstr>Arial</vt:lpstr>
      <vt:lpstr>Tahoma</vt:lpstr>
      <vt:lpstr>Rockwell</vt:lpstr>
      <vt:lpstr>Cambria</vt:lpstr>
      <vt:lpstr>Trebuchet MS</vt:lpstr>
      <vt:lpstr>Microsoft YaHei</vt:lpstr>
      <vt:lpstr/>
      <vt:lpstr>Arial Unicode MS</vt:lpstr>
      <vt:lpstr>Symbol</vt:lpstr>
      <vt:lpstr>Facet</vt:lpstr>
      <vt:lpstr>“Activitatea metodica a responsabililor cu dezvoltarea profesionala”  iunie 2020</vt:lpstr>
      <vt:lpstr>Tematica întâlnirii:</vt:lpstr>
      <vt:lpstr>1. Completarea  Chestionarului de analiză de nevoi pentru anul 2020-2021</vt:lpstr>
      <vt:lpstr>Chestionarul de monitorizare a impactului formării continue  2019-2020</vt:lpstr>
      <vt:lpstr>2. Seminarul Educație pentru drepturile omului și cetățenie democratică;</vt:lpstr>
      <vt:lpstr>3. Proiectul CRED - Curriculum relevant, educație deschisă pentru toți </vt:lpstr>
      <vt:lpstr>Site-ul Casei Corpului Didactic Cluj </vt:lpstr>
      <vt:lpstr>Feedback 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Inspectoratul Școlar Județean CLUJ</dc:title>
  <dc:creator>Adriana</dc:creator>
  <cp:lastModifiedBy>Pripon-PC</cp:lastModifiedBy>
  <cp:revision>192</cp:revision>
  <dcterms:created xsi:type="dcterms:W3CDTF">2015-10-28T09:59:00Z</dcterms:created>
  <dcterms:modified xsi:type="dcterms:W3CDTF">2020-06-09T16:57:55Z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TC010183711048</vt:lpwstr>
  </property>
  <property fmtid="{D5CDD505-2E9C-101B-9397-08002B2CF9AE}" pid="3" name="KSOProductBuildVer">
    <vt:lpwstr>1033-11.2.0.9396</vt:lpwstr>
  </property>
</Properties>
</file>