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31" r:id="rId12"/>
    <p:sldId id="321" r:id="rId13"/>
    <p:sldId id="323" r:id="rId14"/>
    <p:sldId id="324" r:id="rId15"/>
    <p:sldId id="322" r:id="rId16"/>
    <p:sldId id="325" r:id="rId17"/>
    <p:sldId id="326" r:id="rId18"/>
    <p:sldId id="327" r:id="rId19"/>
    <p:sldId id="328" r:id="rId20"/>
    <p:sldId id="31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097" autoAdjust="0"/>
  </p:normalViewPr>
  <p:slideViewPr>
    <p:cSldViewPr snapToGrid="0">
      <p:cViewPr varScale="1">
        <p:scale>
          <a:sx n="100" d="100"/>
          <a:sy n="100" d="100"/>
        </p:scale>
        <p:origin x="9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85574-C27B-4888-A8B0-EC49151AA48E}" type="datetimeFigureOut">
              <a:rPr lang="ro-RO" smtClean="0"/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  <a:endParaRPr lang="ro-RO" smtClean="0"/>
          </a:p>
          <a:p>
            <a:pPr lvl="1"/>
            <a:r>
              <a:rPr lang="ro-RO" smtClean="0"/>
              <a:t>Al doilea nivel</a:t>
            </a:r>
            <a:endParaRPr lang="ro-RO" smtClean="0"/>
          </a:p>
          <a:p>
            <a:pPr lvl="2"/>
            <a:r>
              <a:rPr lang="ro-RO" smtClean="0"/>
              <a:t>Al treilea nivel</a:t>
            </a:r>
            <a:endParaRPr lang="ro-RO" smtClean="0"/>
          </a:p>
          <a:p>
            <a:pPr lvl="3"/>
            <a:r>
              <a:rPr lang="ro-RO" smtClean="0"/>
              <a:t>Al patrulea nivel</a:t>
            </a:r>
            <a:endParaRPr lang="ro-RO" smtClean="0"/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5E595-BBD0-426E-8054-81F9F9B11867}" type="slidenum">
              <a:rPr lang="ro-RO" smtClean="0"/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6547-5DC8-4C68-AFA1-8C9AE4754E40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B3A6-00B0-4495-8685-7BA6920461E7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DA889-E280-4F47-AB8A-1E75F7D91B6B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9F00-DF21-4CC5-BB63-B182DED5A585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9582A-42CB-4318-BB1F-26177DFEA845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D335-D945-4959-9C45-9626AD99395C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B89B-924D-4D8A-B48B-B239782FF36D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2DF60-CAA9-4AB0-84F4-1A15185CE98A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3B6164-B0C3-46C7-91E0-42015CAFB22F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D9F3-D229-492F-BF63-19EA32FF554C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0DFC-2A98-4683-8A05-8D8DDB5D0D3F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51F1-D5AF-4AB9-A25A-0E6B66F69DF4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AB55-8544-4A68-AC74-6C2368DD1A60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FF21F-CF28-4363-8EE8-B77017BFA537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13C9-CC53-43C6-9D23-C4FB4FCAE608}" type="datetime1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25626-FD33-49AB-AB66-68ECFBB54234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498-98C3-4E6F-A55F-142A4BA069C7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3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8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B9058-CE99-4739-A8AD-2D3AF0DFC949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youtube.com/watch?v=jD8tjhVO1T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hyperlink" Target="https://www.youtube.com/watch?v=7-_zNTLGYz8&amp;list=PLT-6qb4oU5fiINe8Cp23qVZ5kNHEX747X&amp;index=5&amp;t=0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kuben.vgs.no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hyperlink" Target="https://www.oslomuseum.no/interkulturelt-museum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menneskerettighetsakademiet.no/english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589145"/>
            <a:ext cx="7891272" cy="10698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</a:t>
            </a:r>
            <a:r>
              <a:rPr lang="ro-RO" dirty="0" smtClean="0"/>
              <a:t>l</a:t>
            </a:r>
            <a:r>
              <a:rPr lang="en-US" dirty="0" err="1" smtClean="0"/>
              <a:t>ina</a:t>
            </a:r>
            <a:r>
              <a:rPr lang="en-US" dirty="0" smtClean="0"/>
              <a:t> </a:t>
            </a:r>
            <a:r>
              <a:rPr lang="en-US" dirty="0" smtClean="0"/>
              <a:t>Boca, </a:t>
            </a:r>
            <a:r>
              <a:rPr lang="ro-RO" dirty="0" smtClean="0"/>
              <a:t>Dina Maria </a:t>
            </a:r>
            <a:r>
              <a:rPr lang="ro-RO" dirty="0"/>
              <a:t>P</a:t>
            </a:r>
            <a:r>
              <a:rPr lang="ro-RO" dirty="0" smtClean="0"/>
              <a:t>ripon,</a:t>
            </a:r>
            <a:r>
              <a:rPr lang="en-US" dirty="0" smtClean="0"/>
              <a:t> Edmund </a:t>
            </a:r>
            <a:r>
              <a:rPr lang="en-US" dirty="0" err="1" smtClean="0"/>
              <a:t>Ienei</a:t>
            </a:r>
            <a:r>
              <a:rPr lang="ro-RO" dirty="0" smtClean="0"/>
              <a:t> </a:t>
            </a:r>
            <a:endParaRPr lang="ro-RO" dirty="0" smtClean="0"/>
          </a:p>
          <a:p>
            <a:r>
              <a:rPr lang="ro-RO" dirty="0" smtClean="0"/>
              <a:t>profesor</a:t>
            </a:r>
            <a:r>
              <a:rPr lang="en-US" dirty="0" err="1" smtClean="0"/>
              <a:t>i</a:t>
            </a:r>
            <a:r>
              <a:rPr lang="ro-RO" dirty="0" smtClean="0"/>
              <a:t> metodist</a:t>
            </a:r>
            <a:r>
              <a:rPr lang="en-US" dirty="0" err="1" smtClean="0"/>
              <a:t>i</a:t>
            </a:r>
            <a:r>
              <a:rPr lang="ro-RO" dirty="0" smtClean="0"/>
              <a:t>, </a:t>
            </a:r>
            <a:endParaRPr lang="ro-RO" dirty="0" smtClean="0"/>
          </a:p>
          <a:p>
            <a:r>
              <a:rPr lang="ro-RO" dirty="0" smtClean="0"/>
              <a:t>Casa </a:t>
            </a:r>
            <a:r>
              <a:rPr lang="ro-RO" dirty="0"/>
              <a:t>Corpului Didactic Cluj</a:t>
            </a:r>
            <a:endParaRPr lang="en-US" dirty="0"/>
          </a:p>
        </p:txBody>
      </p:sp>
      <p:pic>
        <p:nvPicPr>
          <p:cNvPr id="5" name="Imagine 1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819" y="268942"/>
            <a:ext cx="1465703" cy="92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138210" y="3615175"/>
            <a:ext cx="2668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2018-EY-PMIP-R1-0021</a:t>
            </a:r>
            <a:endParaRPr lang="ro-RO" dirty="0"/>
          </a:p>
        </p:txBody>
      </p:sp>
      <p:pic>
        <p:nvPicPr>
          <p:cNvPr id="11" name="Picture 35" descr="Lucru_RO_Header"/>
          <p:cNvPicPr/>
          <p:nvPr/>
        </p:nvPicPr>
        <p:blipFill rotWithShape="1">
          <a:blip r:embed="rId2" cstate="print"/>
          <a:srcRect r="80100"/>
          <a:stretch>
            <a:fillRect/>
          </a:stretch>
        </p:blipFill>
        <p:spPr bwMode="auto">
          <a:xfrm>
            <a:off x="927847" y="161365"/>
            <a:ext cx="2608729" cy="1223681"/>
          </a:xfrm>
          <a:prstGeom prst="rect">
            <a:avLst/>
          </a:prstGeom>
          <a:noFill/>
          <a:ln>
            <a:noFill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32012" y="1653988"/>
            <a:ext cx="10596282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Programul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de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Educa</a:t>
            </a:r>
            <a:r>
              <a:rPr kumimoji="0" lang="ro-RO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ț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, Burse,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Ucenicie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ro-RO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ș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Antreprenoriatul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Tinerilor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finan</a:t>
            </a:r>
            <a:r>
              <a:rPr kumimoji="0" lang="ro-RO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ț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at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prin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Mecanismul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Financiar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al SEE 2014-2021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6200" y="2779713"/>
            <a:ext cx="8933329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o-R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Titlul Proiectului</a:t>
            </a: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b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	</a:t>
            </a:r>
            <a:r>
              <a:rPr kumimoji="0" lang="ro-RO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</a:t>
            </a:r>
            <a:r>
              <a:rPr kumimoji="0" lang="en-GB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Enhancing Quality in Teachers’ Training</a:t>
            </a:r>
            <a:r>
              <a:rPr kumimoji="0" lang="ro-RO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kumimoji="0" lang="ro-RO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349623" y="685801"/>
            <a:ext cx="10972799" cy="617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Miercuri, 6 martie 2019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i="1" dirty="0" smtClean="0"/>
              <a:t>”</a:t>
            </a:r>
            <a:r>
              <a:rPr lang="ro-RO" i="1" dirty="0" err="1" smtClean="0"/>
              <a:t>All</a:t>
            </a:r>
            <a:r>
              <a:rPr lang="ro-RO" i="1" dirty="0" smtClean="0"/>
              <a:t> </a:t>
            </a:r>
            <a:r>
              <a:rPr lang="ro-RO" i="1" dirty="0" err="1" smtClean="0"/>
              <a:t>that</a:t>
            </a:r>
            <a:r>
              <a:rPr lang="ro-RO" i="1" dirty="0" smtClean="0"/>
              <a:t> </a:t>
            </a:r>
            <a:r>
              <a:rPr lang="ro-RO" i="1" dirty="0" err="1" smtClean="0"/>
              <a:t>we</a:t>
            </a:r>
            <a:r>
              <a:rPr lang="ro-RO" i="1" dirty="0" smtClean="0"/>
              <a:t> </a:t>
            </a:r>
            <a:r>
              <a:rPr lang="ro-RO" i="1" dirty="0" err="1" smtClean="0"/>
              <a:t>share</a:t>
            </a:r>
            <a:r>
              <a:rPr lang="ro-RO" i="1" dirty="0" smtClean="0"/>
              <a:t>”- </a:t>
            </a:r>
            <a:r>
              <a:rPr lang="ro-RO" u="sng" dirty="0" smtClean="0">
                <a:hlinkClick r:id="rId1"/>
              </a:rPr>
              <a:t>https://www.youtube.com/watch?v=jD8tjhVO1Tc</a:t>
            </a:r>
            <a:r>
              <a:rPr lang="en-US" u="sng" dirty="0" smtClean="0"/>
              <a:t> </a:t>
            </a:r>
            <a:endParaRPr lang="en-US" u="sng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ro-RO" dirty="0" smtClean="0"/>
              <a:t>ca introducere în tema</a:t>
            </a:r>
            <a:r>
              <a:rPr lang="ro-RO" i="1" dirty="0" smtClean="0"/>
              <a:t>  „Discriminării pozitive și negative”- cauze și efecte, stereotipii și prejudecăți.</a:t>
            </a:r>
            <a:endParaRPr lang="en-US" i="1" dirty="0" smtClean="0"/>
          </a:p>
          <a:p>
            <a:pPr lvl="0">
              <a:buNone/>
            </a:pPr>
            <a:endParaRPr lang="en-US" i="1" dirty="0" smtClean="0"/>
          </a:p>
          <a:p>
            <a:pPr>
              <a:buNone/>
            </a:pPr>
            <a:r>
              <a:rPr lang="ro-RO" dirty="0" smtClean="0"/>
              <a:t>Joc cu tema discriminării de grup :gruparea persoanelor după o culoare pe care cred că o au asociată și discutarea sentimentului de apartenență sau neapartenență la grup.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Miercuri, 6 martie 2019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o-RO" dirty="0" smtClean="0"/>
              <a:t>Analiza unor conflicte generate de discriminare, prejudecăți, stereotipii.</a:t>
            </a:r>
            <a:endParaRPr lang="en-US" dirty="0" smtClean="0"/>
          </a:p>
          <a:p>
            <a:pPr lvl="0"/>
            <a:r>
              <a:rPr lang="ro-RO" dirty="0" smtClean="0"/>
              <a:t>Joc introducere tema </a:t>
            </a:r>
            <a:r>
              <a:rPr lang="ro-RO" i="1" dirty="0" smtClean="0"/>
              <a:t>„Societatea civilă”:</a:t>
            </a:r>
            <a:r>
              <a:rPr lang="ro-RO" dirty="0" smtClean="0"/>
              <a:t> fiecare participant primește un postit pe care este scrisă o ocupație și au sarcina de a se grupa după cum consideră.</a:t>
            </a:r>
            <a:endParaRPr lang="en-US" dirty="0" smtClean="0"/>
          </a:p>
          <a:p>
            <a:pPr lvl="0"/>
            <a:r>
              <a:rPr lang="ro-RO" dirty="0" smtClean="0"/>
              <a:t>Prezentarea societății civile și folosire puterii;</a:t>
            </a:r>
            <a:endParaRPr lang="en-US" dirty="0" smtClean="0"/>
          </a:p>
          <a:p>
            <a:pPr lvl="0"/>
            <a:r>
              <a:rPr lang="ro-RO" dirty="0" smtClean="0"/>
              <a:t>Discutarea tematici: „</a:t>
            </a:r>
            <a:r>
              <a:rPr lang="ro-RO" i="1" dirty="0" smtClean="0"/>
              <a:t>Democrație și dreptul la azil”</a:t>
            </a:r>
            <a:r>
              <a:rPr lang="ro-RO" dirty="0" smtClean="0"/>
              <a:t>;</a:t>
            </a:r>
            <a:endParaRPr lang="en-US" dirty="0" smtClean="0"/>
          </a:p>
          <a:p>
            <a:pPr lvl="0"/>
            <a:r>
              <a:rPr lang="ro-RO" dirty="0" smtClean="0"/>
              <a:t>Organizații care sprijină în diferite forme apărarea drepturilor omului;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Court of Human Rights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82779" y="5257800"/>
            <a:ext cx="9613861" cy="1264024"/>
          </a:xfrm>
        </p:spPr>
        <p:txBody>
          <a:bodyPr/>
          <a:lstStyle/>
          <a:p>
            <a:pPr>
              <a:buNone/>
            </a:pPr>
            <a:endParaRPr lang="en-US" dirty="0" smtClean="0">
              <a:hlinkClick r:id="rId1"/>
            </a:endParaRPr>
          </a:p>
          <a:p>
            <a:r>
              <a:rPr lang="en-US" dirty="0" smtClean="0">
                <a:hlinkClick r:id="rId1"/>
              </a:rPr>
              <a:t>https://www.youtube.com/watch?v=7-_zNTLGYz8&amp;list=PLT-6qb4oU5fiINe8Cp23qVZ5kNHEX747X&amp;index=5&amp;t=0s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6435" y="1624811"/>
            <a:ext cx="6508377" cy="36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o-RO" dirty="0" smtClean="0"/>
              <a:t>Concluzii ale zilei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54" descr="C:\Users\Alina\Desktop\Norvegiene_Desktop\Camera\IMG_20190306_101041.jpg"/>
          <p:cNvPicPr>
            <a:picLocks noGrp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8942" y="2796988"/>
            <a:ext cx="5639206" cy="3576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3" descr="C:\Users\Edi\Desktop\foto curs Oslo\ziua 2\IMG_20190306_1139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805" y="2205318"/>
            <a:ext cx="3904690" cy="3388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Joi,7 martie 2019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/>
              <a:t>Vizitarea Colegiului Tehnologic KUBEN ( </a:t>
            </a:r>
            <a:r>
              <a:rPr lang="ro-RO" u="sng" dirty="0" smtClean="0">
                <a:hlinkClick r:id="rId1"/>
              </a:rPr>
              <a:t>https://kuben.vgs.no/</a:t>
            </a:r>
            <a:r>
              <a:rPr lang="ro-RO" dirty="0" smtClean="0"/>
              <a:t>)  distins la nivel național pentru modul și strategia de rezolvare non-violentă a conflictelor.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Vineri, 8 martie 2019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/>
              <a:t>Exerciții pentru înțelegerea universalității drepturilor omului</a:t>
            </a:r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4" name="Picture 45" descr="C:\Users\Alina\Desktop\Norvegiene_Desktop\Camera\IMG_20190308_110626.jp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3" y="3429000"/>
            <a:ext cx="3180510" cy="2770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0" descr="C:\Users\Alina\Desktop\Norvegiene_Desktop\Camera\IMG_20190308_11024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19" y="2944907"/>
            <a:ext cx="4273905" cy="3267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/>
              <a:t>Vizitarea Muzeului Intercultural Oslo care avea deschisă o expoziție interactivă cu aplicabilitate practică în domeniu non-discriminării prin conștientizarea prejudecăților.</a:t>
            </a:r>
            <a:endParaRPr lang="en-US" dirty="0" smtClean="0"/>
          </a:p>
          <a:p>
            <a:pPr lvl="0"/>
            <a:r>
              <a:rPr lang="ro-RO" u="sng" dirty="0" smtClean="0">
                <a:hlinkClick r:id="rId1"/>
              </a:rPr>
              <a:t>https://www.oslomuseum.no/interkulturelt-museum/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42" descr="D:\2018-2019\CCD Cluj 2018-2019\FONDURI NORVEGIENE\foto\foto la muzeu\IMG_20190308_13093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25" y="3913094"/>
            <a:ext cx="3603810" cy="2541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3" descr="D:\2018-2019\CCD Cluj 2018-2019\FONDURI NORVEGIENE\foto\foto la muzeu\IMG_20190308_13445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471" y="3832413"/>
            <a:ext cx="3684494" cy="2501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/>
              <a:t>Participarea la mitingul de susținere a drepturilor femeilor cu ocazia Zilei de 8 Martie –Ziua Internațională a Femeii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41" descr="C:\Users\Edi\Desktop\foto curs Oslo\ziua 4\IMG_20190308_180537.jp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753" y="3146612"/>
            <a:ext cx="5136776" cy="3334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multumessc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99266" y="2191872"/>
            <a:ext cx="7517839" cy="3758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ro-RO" dirty="0" err="1" smtClean="0"/>
              <a:t>eminarul</a:t>
            </a:r>
            <a:r>
              <a:rPr lang="ro-RO" dirty="0" smtClean="0"/>
              <a:t> de formare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82388" y="2336873"/>
            <a:ext cx="11120717" cy="35993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o-RO" sz="4000" i="1" dirty="0" smtClean="0"/>
              <a:t>„Educație pentru drepturile omului și cetățenie democratică”</a:t>
            </a:r>
            <a:endParaRPr lang="en-US" sz="4000" i="1" dirty="0" smtClean="0"/>
          </a:p>
          <a:p>
            <a:pPr algn="ctr">
              <a:buNone/>
            </a:pPr>
            <a:r>
              <a:rPr lang="ro-RO" sz="4000" dirty="0" smtClean="0"/>
              <a:t>5-8 martie 2019</a:t>
            </a:r>
            <a:endParaRPr lang="en-US" sz="4000" dirty="0" smtClean="0"/>
          </a:p>
          <a:p>
            <a:pPr algn="ctr">
              <a:buNone/>
            </a:pPr>
            <a:r>
              <a:rPr lang="ro-RO" sz="2800" dirty="0" err="1" smtClean="0"/>
              <a:t>Menneskerittighetsakademiet</a:t>
            </a:r>
            <a:r>
              <a:rPr lang="ro-RO" sz="2800" dirty="0" smtClean="0"/>
              <a:t>/</a:t>
            </a:r>
            <a:r>
              <a:rPr lang="ro-RO" sz="2800" dirty="0" err="1" smtClean="0"/>
              <a:t>Human</a:t>
            </a:r>
            <a:r>
              <a:rPr lang="ro-RO" sz="2800" dirty="0" smtClean="0"/>
              <a:t> </a:t>
            </a:r>
            <a:r>
              <a:rPr lang="ro-RO" sz="2800" dirty="0" err="1" smtClean="0"/>
              <a:t>Rights</a:t>
            </a:r>
            <a:r>
              <a:rPr lang="ro-RO" sz="2800" dirty="0" smtClean="0"/>
              <a:t> Academy, </a:t>
            </a:r>
            <a:r>
              <a:rPr lang="ro-RO" sz="2800" dirty="0" err="1" smtClean="0"/>
              <a:t>Olso</a:t>
            </a:r>
            <a:r>
              <a:rPr lang="ro-RO" sz="2800" dirty="0" smtClean="0"/>
              <a:t>, Norvegia</a:t>
            </a:r>
            <a:endParaRPr lang="en-US" sz="2800" dirty="0" smtClean="0"/>
          </a:p>
          <a:p>
            <a:pPr lvl="0" algn="ctr">
              <a:buNone/>
            </a:pPr>
            <a:r>
              <a:rPr lang="ro-RO" sz="2800" u="sng" dirty="0" smtClean="0">
                <a:hlinkClick r:id="rId1"/>
              </a:rPr>
              <a:t>http://www.menneskerettighetsakademiet.no/english.html</a:t>
            </a:r>
            <a:endParaRPr lang="en-US" sz="2800" dirty="0" smtClean="0"/>
          </a:p>
          <a:p>
            <a:pPr algn="ctr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Obiectiv</a:t>
            </a:r>
            <a:r>
              <a:rPr lang="en-US" dirty="0" smtClean="0"/>
              <a:t> general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- Îmbunătățirea competențelor experților în educație ai Casei Corpului Didactic Cluj, prin participarea la mobilitate, în vederea furnizării unor activități de formare și consiliere pe tema drepturilor omului – cetățenie democratică.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Obiective specifice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80321" y="1949824"/>
            <a:ext cx="9613861" cy="3986365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br>
              <a:rPr lang="ro-RO" dirty="0" smtClean="0"/>
            </a:br>
            <a:r>
              <a:rPr lang="ro-RO" dirty="0" smtClean="0"/>
              <a:t>• Dezvoltarea capacității de a concepe, realiza și evalua instruiri pentru cadrele didactice și alți profesioniști din domeniul educației în domeniul cetățeniei și drepturilor omului;</a:t>
            </a:r>
            <a:endParaRPr lang="en-US" dirty="0" smtClean="0"/>
          </a:p>
          <a:p>
            <a:pPr>
              <a:buNone/>
            </a:pPr>
            <a:r>
              <a:rPr lang="ro-RO" dirty="0" smtClean="0"/>
              <a:t>•  Familiarizarea cu metode de predare noi și eficiente în domeniul drepturilor omului și al cetățeniei democratice; </a:t>
            </a:r>
            <a:endParaRPr lang="en-US" dirty="0" smtClean="0"/>
          </a:p>
          <a:p>
            <a:pPr>
              <a:buNone/>
            </a:pPr>
            <a:r>
              <a:rPr lang="ro-RO" dirty="0" smtClean="0"/>
              <a:t>• Creșterea încrederii în aplicarea metodelor interactive și centrate pe cursanți; </a:t>
            </a:r>
            <a:endParaRPr lang="en-US" dirty="0" smtClean="0"/>
          </a:p>
          <a:p>
            <a:pPr>
              <a:buNone/>
            </a:pPr>
            <a:r>
              <a:rPr lang="ro-RO" dirty="0" smtClean="0"/>
              <a:t>• Dobândire unor competențe de  planificarea unor viitoare activități de cooperare în domeniul educației pentru drepturile omului și cetățenia democratică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848726" cy="1080938"/>
          </a:xfrm>
        </p:spPr>
        <p:txBody>
          <a:bodyPr>
            <a:normAutofit/>
          </a:bodyPr>
          <a:lstStyle/>
          <a:p>
            <a:r>
              <a:rPr lang="ro-RO" b="1" dirty="0" smtClean="0"/>
              <a:t>Activități</a:t>
            </a:r>
            <a:r>
              <a:rPr lang="en-US" b="1" dirty="0" smtClean="0"/>
              <a:t> </a:t>
            </a:r>
            <a:r>
              <a:rPr lang="ro-RO" b="1" dirty="0" smtClean="0"/>
              <a:t>desfășurate</a:t>
            </a:r>
            <a:r>
              <a:rPr lang="en-US" b="1" dirty="0" smtClean="0"/>
              <a:t> - </a:t>
            </a:r>
            <a:r>
              <a:rPr lang="ro-RO" b="1" dirty="0" smtClean="0"/>
              <a:t>Marți, 5 martie 2019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707215" y="2608728"/>
            <a:ext cx="9613861" cy="3375213"/>
          </a:xfrm>
        </p:spPr>
        <p:txBody>
          <a:bodyPr>
            <a:normAutofit/>
          </a:bodyPr>
          <a:lstStyle/>
          <a:p>
            <a:pPr lvl="0"/>
            <a:r>
              <a:rPr lang="ro-RO" dirty="0" smtClean="0"/>
              <a:t>Cuvânt de bun venit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</a:t>
            </a:r>
            <a:r>
              <a:rPr lang="ro-RO" dirty="0" err="1" smtClean="0"/>
              <a:t>iscutarea</a:t>
            </a:r>
            <a:r>
              <a:rPr lang="ro-RO" dirty="0" smtClean="0"/>
              <a:t> programului seminarului de formare</a:t>
            </a:r>
            <a:endParaRPr lang="en-US" dirty="0" smtClean="0"/>
          </a:p>
          <a:p>
            <a:pPr lvl="0"/>
            <a:r>
              <a:rPr lang="ro-RO" dirty="0" smtClean="0"/>
              <a:t>Introducere în activitatea Organizației </a:t>
            </a:r>
            <a:r>
              <a:rPr lang="ro-RO" i="1" dirty="0" err="1" smtClean="0"/>
              <a:t>Human</a:t>
            </a:r>
            <a:r>
              <a:rPr lang="ro-RO" i="1" dirty="0" smtClean="0"/>
              <a:t> </a:t>
            </a:r>
            <a:r>
              <a:rPr lang="ro-RO" i="1" dirty="0" err="1" smtClean="0"/>
              <a:t>Rights</a:t>
            </a:r>
            <a:r>
              <a:rPr lang="ro-RO" i="1" dirty="0" smtClean="0"/>
              <a:t> Academy</a:t>
            </a:r>
            <a:r>
              <a:rPr lang="ro-RO" dirty="0" smtClean="0"/>
              <a:t>, care se concentrează asupra educației și metodologiei privind drepturile omului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Marți, 5 martie 2019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30306" y="2336873"/>
            <a:ext cx="10636623" cy="3599316"/>
          </a:xfrm>
        </p:spPr>
        <p:txBody>
          <a:bodyPr/>
          <a:lstStyle/>
          <a:p>
            <a:pPr lvl="0"/>
            <a:r>
              <a:rPr lang="ro-RO" dirty="0" smtClean="0"/>
              <a:t>Exercițiu „Noua Planetă” pentru introducerea în tematica drepturilor omului;</a:t>
            </a:r>
            <a:endParaRPr lang="en-US" dirty="0" smtClean="0"/>
          </a:p>
          <a:p>
            <a:pPr lvl="0"/>
            <a:r>
              <a:rPr lang="ro-RO" dirty="0" smtClean="0"/>
              <a:t> Familiarizarea cu „Declarația Drepturilor Omului”</a:t>
            </a:r>
            <a:endParaRPr lang="en-US" dirty="0" smtClean="0"/>
          </a:p>
          <a:p>
            <a:pPr lvl="0"/>
            <a:r>
              <a:rPr lang="ro-RO" dirty="0" smtClean="0"/>
              <a:t>Exercițiu identificare a unor exemple din Drepturile Omului pe baza unor imagini și discuții pentru interpretare.</a:t>
            </a:r>
            <a:endParaRPr lang="en-US" dirty="0" smtClean="0"/>
          </a:p>
          <a:p>
            <a:pPr lvl="0"/>
            <a:r>
              <a:rPr lang="ro-RO" dirty="0" smtClean="0"/>
              <a:t>Prezentarea universalității „Drepturilor omului”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Marți, 5 martie 2019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/>
              <a:t>Exercițiu de identificare în ziare sau reviste a unor imagini care reflectă trei categorii de situații:</a:t>
            </a:r>
            <a:endParaRPr lang="en-US" dirty="0" smtClean="0"/>
          </a:p>
          <a:p>
            <a:pPr lvl="1"/>
            <a:r>
              <a:rPr lang="ro-RO" dirty="0" smtClean="0"/>
              <a:t>Imagini în care drepturile sunt respectate din plin;</a:t>
            </a:r>
            <a:endParaRPr lang="en-US" dirty="0" smtClean="0"/>
          </a:p>
          <a:p>
            <a:pPr lvl="1"/>
            <a:r>
              <a:rPr lang="ro-RO" dirty="0" smtClean="0"/>
              <a:t>Imagini care prezintă un proces în curs de rezolvare;</a:t>
            </a:r>
            <a:endParaRPr lang="en-US" dirty="0" smtClean="0"/>
          </a:p>
          <a:p>
            <a:pPr lvl="1"/>
            <a:r>
              <a:rPr lang="ro-RO" dirty="0" smtClean="0"/>
              <a:t>Imagini în care drepturile nu sunt respectate.</a:t>
            </a:r>
            <a:endParaRPr lang="en-US" dirty="0" smtClean="0"/>
          </a:p>
          <a:p>
            <a:pPr lvl="0"/>
            <a:r>
              <a:rPr lang="ro-RO" dirty="0" smtClean="0"/>
              <a:t>Pantomimă: Un grup de 2-3 persoane primește un articol din „</a:t>
            </a:r>
            <a:r>
              <a:rPr lang="ro-RO" i="1" dirty="0" smtClean="0"/>
              <a:t>Declarația Drepturilor Omului”</a:t>
            </a:r>
            <a:r>
              <a:rPr lang="ro-RO" dirty="0" smtClean="0"/>
              <a:t> pe care trebuie să-l interpreteze iar ceilalți să ghicească ce a interpretat 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o-RO" dirty="0" smtClean="0"/>
              <a:t>Concluzii ale zile</a:t>
            </a:r>
            <a:r>
              <a:rPr lang="en-US" dirty="0" err="1" smtClean="0"/>
              <a:t>i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53" descr="C:\Users\Alina\Desktop\Norvegiene_Desktop\Camera\IMG_20190306_120259.jpg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53" y="3053148"/>
            <a:ext cx="4445934" cy="309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1" descr="C:\Users\Edi\Desktop\foto curs Oslo\ziua 1\IMG_20190305_1054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345" y="2525842"/>
            <a:ext cx="3777313" cy="300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Miercuri, 6 martie 2019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80321" y="2336873"/>
            <a:ext cx="10588314" cy="3599316"/>
          </a:xfrm>
        </p:spPr>
        <p:txBody>
          <a:bodyPr>
            <a:normAutofit/>
          </a:bodyPr>
          <a:lstStyle/>
          <a:p>
            <a:pPr lvl="0"/>
            <a:r>
              <a:rPr lang="ro-RO" dirty="0" smtClean="0"/>
              <a:t>Prezentarea Consiliului Europei și a Sistemului european al drepturilor omului.</a:t>
            </a:r>
            <a:endParaRPr lang="en-US" dirty="0" smtClean="0"/>
          </a:p>
          <a:p>
            <a:pPr lvl="0"/>
            <a:r>
              <a:rPr lang="ro-RO" dirty="0" smtClean="0"/>
              <a:t>Activitate pe grupe cu tema </a:t>
            </a:r>
            <a:r>
              <a:rPr lang="ro-RO" i="1" dirty="0" smtClean="0"/>
              <a:t>„Libertatea de exprimare”:</a:t>
            </a:r>
            <a:endParaRPr lang="en-US" dirty="0" smtClean="0"/>
          </a:p>
          <a:p>
            <a:pPr lvl="1"/>
            <a:r>
              <a:rPr lang="ro-RO" i="1" dirty="0" smtClean="0"/>
              <a:t>Grup 1 Argumente pentru libertatea absolută de exprimare</a:t>
            </a:r>
            <a:endParaRPr lang="en-US" dirty="0" smtClean="0"/>
          </a:p>
          <a:p>
            <a:pPr lvl="1"/>
            <a:r>
              <a:rPr lang="ro-RO" i="1" dirty="0" smtClean="0"/>
              <a:t>Grup 2 Argumente împotriva libertății absolute de exprimare</a:t>
            </a:r>
            <a:endParaRPr lang="en-US" dirty="0" smtClean="0"/>
          </a:p>
          <a:p>
            <a:pPr lvl="0"/>
            <a:r>
              <a:rPr lang="ro-RO" dirty="0" smtClean="0"/>
              <a:t>Discuții despre Libertatea de exprimare și articolele din </a:t>
            </a:r>
            <a:r>
              <a:rPr lang="ro-RO" i="1" dirty="0" smtClean="0"/>
              <a:t>„Declarația Drepturilor Omului”, </a:t>
            </a:r>
            <a:r>
              <a:rPr lang="ro-RO" dirty="0" smtClean="0"/>
              <a:t>de exemplu libertatea la exprimare ți dreptul la viață privată (Art.8).</a:t>
            </a:r>
            <a:endParaRPr lang="en-US" dirty="0" smtClean="0"/>
          </a:p>
          <a:p>
            <a:pPr lvl="0"/>
            <a:r>
              <a:rPr lang="ro-RO" dirty="0" smtClean="0"/>
              <a:t>Joc introducere pentru tema „</a:t>
            </a:r>
            <a:r>
              <a:rPr lang="ro-RO" i="1" dirty="0" smtClean="0"/>
              <a:t>Identitatea și liberul arbitru</a:t>
            </a:r>
            <a:r>
              <a:rPr lang="ro-RO" dirty="0" smtClean="0"/>
              <a:t>”.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0</TotalTime>
  <Words>4379</Words>
  <Application>WPS Presentation</Application>
  <PresentationFormat>Widescreen</PresentationFormat>
  <Paragraphs>108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SimSun</vt:lpstr>
      <vt:lpstr>Wingdings</vt:lpstr>
      <vt:lpstr>Times New Roman</vt:lpstr>
      <vt:lpstr>Trebuchet MS</vt:lpstr>
      <vt:lpstr>Microsoft YaHei</vt:lpstr>
      <vt:lpstr/>
      <vt:lpstr>Arial Unicode MS</vt:lpstr>
      <vt:lpstr>Calibri</vt:lpstr>
      <vt:lpstr>Berlin</vt:lpstr>
      <vt:lpstr>Titlul Proiectului:  		„Enhancing Quality in Teachers’ Training”</vt:lpstr>
      <vt:lpstr>Seminarul de formare:</vt:lpstr>
      <vt:lpstr>Obiectiv general</vt:lpstr>
      <vt:lpstr>Obiective specifice</vt:lpstr>
      <vt:lpstr>Activități desfășurate - Marți, 5 martie 2019 </vt:lpstr>
      <vt:lpstr>Marți, 5 martie 2019 </vt:lpstr>
      <vt:lpstr>Marți, 5 martie 2019 </vt:lpstr>
      <vt:lpstr>Concluzii ale zilei </vt:lpstr>
      <vt:lpstr>Miercuri, 6 martie 2019</vt:lpstr>
      <vt:lpstr>PowerPoint 演示文稿</vt:lpstr>
      <vt:lpstr>Miercuri, 6 martie 2019</vt:lpstr>
      <vt:lpstr>Miercuri, 6 martie 2019</vt:lpstr>
      <vt:lpstr>European Court of Human Rights</vt:lpstr>
      <vt:lpstr>Concluzii ale zilei </vt:lpstr>
      <vt:lpstr>Joi,7 martie 2019</vt:lpstr>
      <vt:lpstr>Vineri, 8 martie 2019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Modelul pedagogic VISTE pentru dezvoltarea gândirii spaţiale în vederea incluziunii şcolare a elevilor cu dizabilităţi vizuale</dc:title>
  <dc:creator>Windows User</dc:creator>
  <cp:lastModifiedBy>Pripon-PC</cp:lastModifiedBy>
  <cp:revision>99</cp:revision>
  <dcterms:created xsi:type="dcterms:W3CDTF">2017-10-25T13:10:00Z</dcterms:created>
  <dcterms:modified xsi:type="dcterms:W3CDTF">2020-06-09T16:57:11Z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1033-11.2.0.9396</vt:lpwstr>
  </property>
</Properties>
</file>