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21"/>
  </p:notesMasterIdLst>
  <p:sldIdLst>
    <p:sldId id="257" r:id="rId2"/>
    <p:sldId id="304" r:id="rId3"/>
    <p:sldId id="338" r:id="rId4"/>
    <p:sldId id="297" r:id="rId5"/>
    <p:sldId id="340" r:id="rId6"/>
    <p:sldId id="344" r:id="rId7"/>
    <p:sldId id="341" r:id="rId8"/>
    <p:sldId id="342" r:id="rId9"/>
    <p:sldId id="352" r:id="rId10"/>
    <p:sldId id="353" r:id="rId11"/>
    <p:sldId id="302" r:id="rId12"/>
    <p:sldId id="354" r:id="rId13"/>
    <p:sldId id="355" r:id="rId14"/>
    <p:sldId id="356" r:id="rId15"/>
    <p:sldId id="357" r:id="rId16"/>
    <p:sldId id="349" r:id="rId17"/>
    <p:sldId id="351" r:id="rId18"/>
    <p:sldId id="337" r:id="rId19"/>
    <p:sldId id="30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66"/>
    <a:srgbClr val="FFFF00"/>
    <a:srgbClr val="00CC99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745" autoAdjust="0"/>
    <p:restoredTop sz="79929" autoAdjust="0"/>
  </p:normalViewPr>
  <p:slideViewPr>
    <p:cSldViewPr>
      <p:cViewPr varScale="1">
        <p:scale>
          <a:sx n="58" d="100"/>
          <a:sy n="58" d="100"/>
        </p:scale>
        <p:origin x="-15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B9BA410-0136-418D-9549-3CDFA86C1EB2}" type="datetimeFigureOut">
              <a:rPr lang="en-US"/>
              <a:pPr>
                <a:defRPr/>
              </a:pPr>
              <a:t>6/19/2015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FE25FF-79DE-4941-8FF8-07F950BDE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Ministerul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Educatiei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beneficiarul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proiectului strategic 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Banca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date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din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POSDRU/87/1.3/S/63931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cofinantat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Social European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Operational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Sectorial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Resurselor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Umane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2007- 2013.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Obiectivul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general 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constituie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national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informatizat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evidenta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gestiune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continue,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vederea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imbunatatirii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calitatii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continua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fundamentarii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politicilor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strategiilor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domeniu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fontAlgn="base"/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dintre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obiectivele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vizeaza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competentelor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MEN,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inspectorilor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responsabili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atributii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ISJ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CCD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consilierea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carierei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didactice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D9E6AD-131B-40EB-A0AA-8542F3BE0B3C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Ministerul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Educatiei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beneficiarul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proiectului strategic 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Banca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date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din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POSDRU/87/1.3/S/63931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cofinantat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Social European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Operational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Sectorial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Resurselor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Umane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2007- 2013. </a:t>
            </a:r>
          </a:p>
          <a:p>
            <a:pPr fontAlgn="base"/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Obiectivul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general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constituie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national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informatizat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evidenta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gestiune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vederea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imbunatatirii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calitatii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continua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fundamentarii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politicilor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strategiilor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domeniu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fontAlgn="base"/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dintre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obiectivele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vizeaza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competentelor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MEN,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inspectorilor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responsabili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atributii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ISJ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CCD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consilierea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carierei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didactice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D9E6AD-131B-40EB-A0AA-8542F3BE0B3C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Ministerul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Educatiei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beneficiarul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proiectului strategic 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Banca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date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din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POSDRU/87/1.3/S/63931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cofinantat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Social European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Operational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Sectorial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Resurselor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Umane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2007- 2013. </a:t>
            </a:r>
          </a:p>
          <a:p>
            <a:pPr fontAlgn="base"/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Obiectivul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general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constituie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national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informatizat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evidenta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gestiune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vederea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imbunatatirii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calitatii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continua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fundamentarii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politicilor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strategiilor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domeniu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fontAlgn="base"/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dintre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obiectivele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vizeaza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competentelor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MEN,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inspectorilor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responsabili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atributii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ISJ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CCD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consilierea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carierei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didactice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D9E6AD-131B-40EB-A0AA-8542F3BE0B3C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Ministerul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Educatiei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beneficiarul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proiectului strategic 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Banca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date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din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POSDRU/87/1.3/S/63931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cofinantat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Social European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Operational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Sectorial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Resurselor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Umane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2007- 2013. </a:t>
            </a:r>
          </a:p>
          <a:p>
            <a:pPr fontAlgn="base"/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Obiectivul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general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constituie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national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informatizat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evidenta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gestiune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formarii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vederea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imbunatatirii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calitatii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continua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invatamantul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preuniversitar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fundamentarii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politicilor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strategiilor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domeniu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fontAlgn="base"/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dintre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obiectivele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 proiectului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vizeaza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competentelor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MEN,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inspectorilor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responsabili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dezvoltarea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profesionala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/cu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atributii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ISJ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CCD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consilierea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personalului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in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managementul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carierei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didactice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D9E6AD-131B-40EB-A0AA-8542F3BE0B3C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Anunturile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detalii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gasesc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site-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CCD: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deschis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Formularele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inscriere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site. </a:t>
            </a:r>
          </a:p>
          <a:p>
            <a:pPr fontAlgn="base"/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Cursurile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pot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finantate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unitatile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invatamant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bugetul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formare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la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solicitarea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cadrului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didactic participant.</a:t>
            </a:r>
            <a:endParaRPr lang="en-US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D9E6AD-131B-40EB-A0AA-8542F3BE0B3C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F5F02EBD-AB5F-4113-85C8-0848857E07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F4719D-A6C4-493B-9D39-8C4B1F8424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85054E-11C5-470F-A20E-3289C01D55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0B088-609D-4B64-A798-AD3C0F16DC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23B0218F-2C9E-4196-ACD9-B17E700460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DCE9-5D70-4212-8D25-816F4A9DAD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51351-6C89-4F6D-9743-5D9B09F43D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441E-748B-442E-BCA6-F6C1176E12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384BA-DB65-4AFD-8E30-53B4CA8607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D2C2D1-F40A-4FD8-AC18-720075F227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0E629-F371-4BFA-A919-60C566D591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01EFCBA-202A-4829-B789-742EB0AD65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68313" y="188913"/>
            <a:ext cx="17272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1IdfmQYRKTMjJFEa4rC-X6R5kHXWRGUhUQcvC4RYyGHs/viewfor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evolutia%20in%20cariera.doc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ORDIN%20%20%20Nr.4802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OMEN%204554_2014.pdf" TargetMode="External"/><Relationship Id="rId2" Type="http://schemas.openxmlformats.org/officeDocument/2006/relationships/hyperlink" Target="Anexa%204%20OM%204554_2014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5.2.199.29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1LioDxi9WFtdUXARj36IvgGBLRO7Im0X5Gq6Mz-OGsMg/viewfor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.ro/index.php/articles/2248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5.2.199.29/" TargetMode="External"/><Relationship Id="rId2" Type="http://schemas.openxmlformats.org/officeDocument/2006/relationships/hyperlink" Target="http://www.eformare.info.ro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786050" y="1214422"/>
            <a:ext cx="5821373" cy="792163"/>
          </a:xfrm>
        </p:spPr>
        <p:txBody>
          <a:bodyPr/>
          <a:lstStyle/>
          <a:p>
            <a:pPr eaLnBrk="1" hangingPunct="1">
              <a:defRPr/>
            </a:pPr>
            <a:r>
              <a:rPr lang="ro-RO" sz="2800" b="1" dirty="0" smtClean="0">
                <a:solidFill>
                  <a:srgbClr val="7030A0"/>
                </a:solidFill>
              </a:rPr>
              <a:t>Casa Corpului Didactic Cluj</a:t>
            </a:r>
            <a:endParaRPr lang="en-US" sz="2800" b="1" dirty="0" smtClean="0">
              <a:solidFill>
                <a:srgbClr val="7030A0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000100" y="3643314"/>
            <a:ext cx="7143801" cy="129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en-US" sz="3600" b="1" dirty="0" err="1">
                <a:solidFill>
                  <a:srgbClr val="7030A0"/>
                </a:solidFill>
                <a:cs typeface="+mn-cs"/>
              </a:rPr>
              <a:t>Managementul</a:t>
            </a:r>
            <a:r>
              <a:rPr lang="en-US" sz="3600" b="1" dirty="0">
                <a:solidFill>
                  <a:srgbClr val="7030A0"/>
                </a:solidFill>
                <a:cs typeface="+mn-cs"/>
              </a:rPr>
              <a:t> form</a:t>
            </a:r>
            <a:r>
              <a:rPr lang="ro-RO" sz="3600" b="1" dirty="0" err="1">
                <a:solidFill>
                  <a:srgbClr val="7030A0"/>
                </a:solidFill>
                <a:cs typeface="+mn-cs"/>
              </a:rPr>
              <a:t>ării</a:t>
            </a:r>
            <a:r>
              <a:rPr lang="ro-RO" sz="3600" b="1" dirty="0">
                <a:solidFill>
                  <a:srgbClr val="7030A0"/>
                </a:solidFill>
                <a:cs typeface="+mn-cs"/>
              </a:rPr>
              <a:t> continue</a:t>
            </a:r>
            <a:endParaRPr lang="en-US" sz="3600" b="1" dirty="0">
              <a:solidFill>
                <a:srgbClr val="7030A0"/>
              </a:solidFill>
              <a:cs typeface="+mn-cs"/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1071538" y="5072074"/>
            <a:ext cx="70723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b="1" dirty="0" err="1" smtClean="0">
                <a:solidFill>
                  <a:srgbClr val="7030A0"/>
                </a:solidFill>
              </a:rPr>
              <a:t>Iunie</a:t>
            </a:r>
            <a:r>
              <a:rPr lang="en-US" sz="1600" b="1" dirty="0" smtClean="0">
                <a:solidFill>
                  <a:srgbClr val="7030A0"/>
                </a:solidFill>
              </a:rPr>
              <a:t> </a:t>
            </a:r>
            <a:r>
              <a:rPr lang="en-US" sz="1600" b="1" dirty="0" smtClean="0">
                <a:solidFill>
                  <a:srgbClr val="7030A0"/>
                </a:solidFill>
              </a:rPr>
              <a:t>2015</a:t>
            </a:r>
          </a:p>
          <a:p>
            <a:pPr algn="r">
              <a:spcBef>
                <a:spcPct val="50000"/>
              </a:spcBef>
            </a:pPr>
            <a:r>
              <a:rPr lang="en-US" sz="1600" b="1" dirty="0" err="1" smtClean="0">
                <a:solidFill>
                  <a:srgbClr val="7030A0"/>
                </a:solidFill>
              </a:rPr>
              <a:t>Coordonator</a:t>
            </a:r>
            <a:r>
              <a:rPr lang="en-US" sz="1600" b="1" dirty="0" smtClean="0">
                <a:solidFill>
                  <a:srgbClr val="7030A0"/>
                </a:solidFill>
              </a:rPr>
              <a:t>, </a:t>
            </a:r>
            <a:r>
              <a:rPr lang="en-US" sz="1600" b="1" dirty="0" err="1" smtClean="0">
                <a:solidFill>
                  <a:srgbClr val="7030A0"/>
                </a:solidFill>
              </a:rPr>
              <a:t>Liliana</a:t>
            </a:r>
            <a:r>
              <a:rPr lang="en-US" sz="1600" b="1" dirty="0" smtClean="0">
                <a:solidFill>
                  <a:srgbClr val="7030A0"/>
                </a:solidFill>
              </a:rPr>
              <a:t> Dana Lung, </a:t>
            </a:r>
            <a:r>
              <a:rPr lang="en-US" sz="1600" b="1" dirty="0" err="1" smtClean="0">
                <a:solidFill>
                  <a:srgbClr val="7030A0"/>
                </a:solidFill>
              </a:rPr>
              <a:t>profesor</a:t>
            </a:r>
            <a:r>
              <a:rPr lang="en-US" sz="1600" b="1" dirty="0" smtClean="0">
                <a:solidFill>
                  <a:srgbClr val="7030A0"/>
                </a:solidFill>
              </a:rPr>
              <a:t> </a:t>
            </a:r>
            <a:r>
              <a:rPr lang="en-US" sz="1600" b="1" dirty="0" err="1" smtClean="0">
                <a:solidFill>
                  <a:srgbClr val="7030A0"/>
                </a:solidFill>
              </a:rPr>
              <a:t>metodist</a:t>
            </a:r>
            <a:r>
              <a:rPr lang="en-US" sz="1600" b="1" dirty="0" smtClean="0">
                <a:solidFill>
                  <a:srgbClr val="7030A0"/>
                </a:solidFill>
              </a:rPr>
              <a:t> CCD </a:t>
            </a:r>
            <a:r>
              <a:rPr lang="en-US" sz="1600" b="1" dirty="0" err="1" smtClean="0">
                <a:solidFill>
                  <a:srgbClr val="7030A0"/>
                </a:solidFill>
              </a:rPr>
              <a:t>Cluj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6472254" cy="1785950"/>
          </a:xfrm>
        </p:spPr>
        <p:txBody>
          <a:bodyPr>
            <a:noAutofit/>
          </a:bodyPr>
          <a:lstStyle/>
          <a:p>
            <a:pPr lvl="0"/>
            <a:r>
              <a:rPr lang="ro-RO" sz="2400" i="1" dirty="0" smtClean="0">
                <a:solidFill>
                  <a:srgbClr val="7030A0"/>
                </a:solidFill>
              </a:rPr>
              <a:t>Google </a:t>
            </a:r>
            <a:r>
              <a:rPr lang="ro-RO" sz="2400" i="1" dirty="0" err="1" smtClean="0">
                <a:solidFill>
                  <a:srgbClr val="7030A0"/>
                </a:solidFill>
              </a:rPr>
              <a:t>Docs</a:t>
            </a:r>
            <a:r>
              <a:rPr lang="ro-RO" sz="2400" i="1" dirty="0" smtClean="0">
                <a:solidFill>
                  <a:srgbClr val="7030A0"/>
                </a:solidFill>
              </a:rPr>
              <a:t> </a:t>
            </a:r>
            <a:r>
              <a:rPr lang="ro-RO" sz="2400" dirty="0" smtClean="0">
                <a:solidFill>
                  <a:srgbClr val="7030A0"/>
                </a:solidFill>
              </a:rPr>
              <a:t>– instrumente online specifice de identificare a nevoilor de formare şi a impactului formării continue  în sprijinul utilizării SEMCFC;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3942406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chestionarelor</a:t>
            </a:r>
            <a:r>
              <a:rPr lang="en-US" dirty="0" smtClean="0"/>
              <a:t> </a:t>
            </a:r>
            <a:r>
              <a:rPr lang="en-US" dirty="0" err="1" smtClean="0"/>
              <a:t>google</a:t>
            </a:r>
            <a:r>
              <a:rPr lang="en-US" dirty="0" smtClean="0"/>
              <a:t> online se </a:t>
            </a:r>
            <a:r>
              <a:rPr lang="en-US" dirty="0" err="1" smtClean="0"/>
              <a:t>urmeaza</a:t>
            </a:r>
            <a:r>
              <a:rPr lang="en-US" dirty="0" smtClean="0"/>
              <a:t> </a:t>
            </a:r>
            <a:r>
              <a:rPr lang="en-US" dirty="0" err="1" smtClean="0"/>
              <a:t>pasii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creeaza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se </a:t>
            </a:r>
            <a:r>
              <a:rPr lang="en-US" dirty="0" err="1" smtClean="0"/>
              <a:t>activeaza</a:t>
            </a:r>
            <a:r>
              <a:rPr lang="en-US" dirty="0" smtClean="0"/>
              <a:t> un cont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gmail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google</a:t>
            </a:r>
            <a:r>
              <a:rPr lang="en-US" dirty="0" smtClean="0"/>
              <a:t> +;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lucreaza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Goole</a:t>
            </a:r>
            <a:r>
              <a:rPr lang="en-US" dirty="0" smtClean="0"/>
              <a:t> Drive cu </a:t>
            </a:r>
            <a:r>
              <a:rPr lang="en-US" dirty="0" err="1" smtClean="0"/>
              <a:t>aplicatia</a:t>
            </a:r>
            <a:r>
              <a:rPr lang="en-US" dirty="0" smtClean="0"/>
              <a:t> Google Forms; 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editeaza</a:t>
            </a:r>
            <a:r>
              <a:rPr lang="en-US" dirty="0" smtClean="0"/>
              <a:t> </a:t>
            </a:r>
            <a:r>
              <a:rPr lang="en-US" dirty="0" err="1" smtClean="0"/>
              <a:t>formularul</a:t>
            </a:r>
            <a:r>
              <a:rPr lang="en-US" dirty="0" smtClean="0"/>
              <a:t> (se </a:t>
            </a:r>
            <a:r>
              <a:rPr lang="en-US" dirty="0" err="1" smtClean="0"/>
              <a:t>formuleaza</a:t>
            </a:r>
            <a:r>
              <a:rPr lang="en-US" dirty="0" smtClean="0"/>
              <a:t> </a:t>
            </a:r>
            <a:r>
              <a:rPr lang="en-US" dirty="0" err="1" smtClean="0"/>
              <a:t>itemii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se </a:t>
            </a:r>
            <a:r>
              <a:rPr lang="en-US" dirty="0" err="1" smtClean="0"/>
              <a:t>configureaza</a:t>
            </a:r>
            <a:r>
              <a:rPr lang="en-US" dirty="0" smtClean="0"/>
              <a:t> </a:t>
            </a:r>
            <a:r>
              <a:rPr lang="en-US" dirty="0" err="1" smtClean="0"/>
              <a:t>tipul</a:t>
            </a:r>
            <a:r>
              <a:rPr lang="en-US" dirty="0" smtClean="0"/>
              <a:t> de </a:t>
            </a:r>
            <a:r>
              <a:rPr lang="en-US" dirty="0" err="1" smtClean="0"/>
              <a:t>raspuns</a:t>
            </a:r>
            <a:r>
              <a:rPr lang="en-US" dirty="0" smtClean="0"/>
              <a:t>); 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copiaza</a:t>
            </a:r>
            <a:r>
              <a:rPr lang="en-US" dirty="0" smtClean="0"/>
              <a:t> </a:t>
            </a:r>
            <a:r>
              <a:rPr lang="en-US" dirty="0" err="1" smtClean="0"/>
              <a:t>adresa</a:t>
            </a:r>
            <a:r>
              <a:rPr lang="en-US" dirty="0" smtClean="0"/>
              <a:t> URL a </a:t>
            </a:r>
            <a:r>
              <a:rPr lang="en-US" dirty="0" err="1" smtClean="0"/>
              <a:t>formularului</a:t>
            </a:r>
            <a:r>
              <a:rPr lang="en-US" dirty="0" smtClean="0"/>
              <a:t> </a:t>
            </a:r>
            <a:r>
              <a:rPr lang="en-US" dirty="0" err="1" smtClean="0"/>
              <a:t>afisat</a:t>
            </a:r>
            <a:r>
              <a:rPr lang="en-US" dirty="0" smtClean="0"/>
              <a:t> in mod </a:t>
            </a:r>
            <a:r>
              <a:rPr lang="en-US" dirty="0" err="1" smtClean="0"/>
              <a:t>vizualizare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transmite</a:t>
            </a:r>
            <a:r>
              <a:rPr lang="en-US" dirty="0" smtClean="0"/>
              <a:t> </a:t>
            </a:r>
            <a:r>
              <a:rPr lang="en-US" dirty="0" err="1" smtClean="0"/>
              <a:t>linkul</a:t>
            </a:r>
            <a:r>
              <a:rPr lang="en-US" dirty="0" smtClean="0"/>
              <a:t> </a:t>
            </a:r>
            <a:r>
              <a:rPr lang="en-US" dirty="0" err="1" smtClean="0"/>
              <a:t>formularului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email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retele</a:t>
            </a:r>
            <a:r>
              <a:rPr lang="en-US" dirty="0" smtClean="0"/>
              <a:t> de </a:t>
            </a:r>
            <a:r>
              <a:rPr lang="en-US" dirty="0" err="1" smtClean="0"/>
              <a:t>socializare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se </a:t>
            </a:r>
            <a:r>
              <a:rPr lang="en-US" dirty="0" err="1" smtClean="0"/>
              <a:t>publica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site-</a:t>
            </a:r>
            <a:r>
              <a:rPr lang="en-US" dirty="0" err="1" smtClean="0"/>
              <a:t>ul</a:t>
            </a:r>
            <a:r>
              <a:rPr lang="en-US" dirty="0" smtClean="0"/>
              <a:t> </a:t>
            </a:r>
            <a:r>
              <a:rPr lang="en-US" dirty="0" err="1" smtClean="0"/>
              <a:t>scolii</a:t>
            </a:r>
            <a:r>
              <a:rPr lang="en-US" dirty="0" smtClean="0"/>
              <a:t> </a:t>
            </a:r>
            <a:r>
              <a:rPr lang="en-US" dirty="0" err="1" smtClean="0"/>
              <a:t>celor</a:t>
            </a:r>
            <a:r>
              <a:rPr lang="en-US" dirty="0" smtClean="0"/>
              <a:t> care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completeze</a:t>
            </a:r>
            <a:r>
              <a:rPr lang="en-US" dirty="0" smtClean="0"/>
              <a:t>;</a:t>
            </a:r>
          </a:p>
          <a:p>
            <a:pPr lvl="1"/>
            <a:r>
              <a:rPr lang="en-US" dirty="0" err="1" smtClean="0"/>
              <a:t>Exemplu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https://docs.google.com/forms/d/1IdfmQYRKTMjJFEa4rC-X6R5kHXWRGUhUQcvC4RYyGHs/viewform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274638"/>
            <a:ext cx="6472237" cy="93978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it-IT" sz="2000" dirty="0" smtClean="0">
                <a:solidFill>
                  <a:srgbClr val="7030A0"/>
                </a:solidFill>
              </a:rPr>
              <a:t>Programe si activitati de formare  activităţilor de formare derulate de Casa Corpului Didactic Cluj în perioada iulie – octombrie 2015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8596" y="157161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CONSILEREA SI MANAGEMENTUL CARIEREI DIDACTICE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786058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Grupul</a:t>
            </a:r>
            <a:r>
              <a:rPr lang="en-US" sz="2400" dirty="0" smtClean="0"/>
              <a:t>  </a:t>
            </a:r>
            <a:r>
              <a:rPr lang="en-US" sz="2400" dirty="0" err="1" smtClean="0"/>
              <a:t>tinta</a:t>
            </a:r>
            <a:r>
              <a:rPr lang="en-US" sz="2400" dirty="0" smtClean="0"/>
              <a:t>: </a:t>
            </a:r>
            <a:r>
              <a:rPr lang="en-US" sz="2400" dirty="0" err="1" smtClean="0"/>
              <a:t>responsabilii</a:t>
            </a:r>
            <a:r>
              <a:rPr lang="en-US" sz="2400" dirty="0" smtClean="0"/>
              <a:t> de </a:t>
            </a:r>
            <a:r>
              <a:rPr lang="en-US" sz="2400" dirty="0" err="1" smtClean="0"/>
              <a:t>dezvoltare</a:t>
            </a:r>
            <a:r>
              <a:rPr lang="en-US" sz="2400" dirty="0" smtClean="0"/>
              <a:t> </a:t>
            </a:r>
            <a:r>
              <a:rPr lang="en-US" sz="2400" dirty="0" err="1" smtClean="0"/>
              <a:t>profesionala</a:t>
            </a:r>
            <a:r>
              <a:rPr lang="en-US" sz="2400" dirty="0" smtClean="0"/>
              <a:t> din </a:t>
            </a:r>
            <a:r>
              <a:rPr lang="en-US" sz="2400" dirty="0" err="1" smtClean="0"/>
              <a:t>unitatile</a:t>
            </a:r>
            <a:r>
              <a:rPr lang="en-US" sz="2400" dirty="0" smtClean="0"/>
              <a:t> de </a:t>
            </a:r>
            <a:r>
              <a:rPr lang="en-US" sz="2400" dirty="0" err="1" smtClean="0"/>
              <a:t>invatamant</a:t>
            </a:r>
            <a:r>
              <a:rPr lang="en-US" sz="2400" dirty="0" smtClean="0"/>
              <a:t>; </a:t>
            </a:r>
          </a:p>
          <a:p>
            <a:r>
              <a:rPr lang="en-US" sz="2400" dirty="0" smtClean="0"/>
              <a:t>Nr. de ore: 12</a:t>
            </a:r>
          </a:p>
          <a:p>
            <a:r>
              <a:rPr lang="en-US" sz="2400" dirty="0" err="1" smtClean="0"/>
              <a:t>Perioada</a:t>
            </a:r>
            <a:r>
              <a:rPr lang="en-US" sz="2400" dirty="0" smtClean="0"/>
              <a:t> </a:t>
            </a:r>
            <a:r>
              <a:rPr lang="en-US" sz="2400" dirty="0" err="1" smtClean="0"/>
              <a:t>derularii</a:t>
            </a:r>
            <a:r>
              <a:rPr lang="en-US" sz="2400" dirty="0" smtClean="0"/>
              <a:t>: </a:t>
            </a:r>
            <a:r>
              <a:rPr lang="en-US" sz="2400" dirty="0" err="1" smtClean="0"/>
              <a:t>septembrie</a:t>
            </a:r>
            <a:r>
              <a:rPr lang="en-US" sz="2400" dirty="0" smtClean="0"/>
              <a:t> – </a:t>
            </a:r>
            <a:r>
              <a:rPr lang="en-US" sz="2400" dirty="0" err="1" smtClean="0"/>
              <a:t>octombrie</a:t>
            </a:r>
            <a:r>
              <a:rPr lang="en-US" sz="2400" dirty="0" smtClean="0"/>
              <a:t>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274638"/>
            <a:ext cx="6472237" cy="93978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it-IT" sz="2000" dirty="0" smtClean="0">
                <a:solidFill>
                  <a:srgbClr val="7030A0"/>
                </a:solidFill>
              </a:rPr>
              <a:t>Programe de formare  derulate de Casa Corpului Didactic Cluj în perioada iulie – octombrie 2015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428867"/>
            <a:ext cx="8072494" cy="344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1571612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MANAGEMENT SI CONSILIERE PENTRU CARIERA DIDACTICA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07167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Teme</a:t>
            </a:r>
            <a:r>
              <a:rPr lang="en-US" dirty="0" smtClean="0"/>
              <a:t> </a:t>
            </a:r>
            <a:r>
              <a:rPr lang="en-US" dirty="0" err="1" smtClean="0"/>
              <a:t>abordate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585789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hlinkClick r:id="rId4" action="ppaction://hlinkfile"/>
              </a:rPr>
              <a:t>Evolutia</a:t>
            </a:r>
            <a:r>
              <a:rPr lang="en-US" dirty="0" smtClean="0">
                <a:hlinkClick r:id="rId4" action="ppaction://hlinkfile"/>
              </a:rPr>
              <a:t> in </a:t>
            </a:r>
            <a:r>
              <a:rPr lang="en-US" dirty="0" err="1" smtClean="0">
                <a:hlinkClick r:id="rId4" action="ppaction://hlinkfile"/>
              </a:rPr>
              <a:t>cariera</a:t>
            </a:r>
            <a:r>
              <a:rPr lang="en-US" dirty="0" smtClean="0">
                <a:hlinkClick r:id="rId4" action="ppaction://hlinkfile"/>
              </a:rPr>
              <a:t> </a:t>
            </a:r>
            <a:r>
              <a:rPr lang="en-US" dirty="0" err="1" smtClean="0">
                <a:hlinkClick r:id="rId4" action="ppaction://hlinkfile"/>
              </a:rPr>
              <a:t>didactica</a:t>
            </a:r>
            <a:r>
              <a:rPr lang="en-US" dirty="0" smtClean="0">
                <a:hlinkClick r:id="rId4" action="ppaction://hlinkfile"/>
              </a:rPr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274638"/>
            <a:ext cx="6472237" cy="93978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it-IT" sz="2000" dirty="0" smtClean="0">
                <a:solidFill>
                  <a:srgbClr val="7030A0"/>
                </a:solidFill>
              </a:rPr>
              <a:t>Programe si activitati de formare  activităţilor de formare derulate de Casa Corpului Didactic Cluj în perioada iulie – octombrie 2015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8596" y="1571612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BANCA DE DATE A FORMARII CONTINUE A PERSONALULUI DIDACTIC DIN INVATAMANTUL PREUNIVERSITAR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2786058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Grupul</a:t>
            </a:r>
            <a:r>
              <a:rPr lang="en-US" sz="2400" dirty="0" smtClean="0"/>
              <a:t>  </a:t>
            </a:r>
            <a:r>
              <a:rPr lang="en-US" sz="2400" dirty="0" err="1" smtClean="0"/>
              <a:t>tinta</a:t>
            </a:r>
            <a:r>
              <a:rPr lang="en-US" sz="2400" dirty="0" smtClean="0"/>
              <a:t>: </a:t>
            </a:r>
            <a:r>
              <a:rPr lang="en-US" sz="2400" dirty="0" err="1" smtClean="0"/>
              <a:t>responsabilii</a:t>
            </a:r>
            <a:r>
              <a:rPr lang="en-US" sz="2400" dirty="0" smtClean="0"/>
              <a:t> de </a:t>
            </a:r>
            <a:r>
              <a:rPr lang="en-US" sz="2400" dirty="0" err="1" smtClean="0"/>
              <a:t>dezvoltare</a:t>
            </a:r>
            <a:r>
              <a:rPr lang="en-US" sz="2400" dirty="0" smtClean="0"/>
              <a:t> </a:t>
            </a:r>
            <a:r>
              <a:rPr lang="en-US" sz="2400" dirty="0" err="1" smtClean="0"/>
              <a:t>profesionala</a:t>
            </a:r>
            <a:r>
              <a:rPr lang="en-US" sz="2400" dirty="0" smtClean="0"/>
              <a:t> din </a:t>
            </a:r>
            <a:r>
              <a:rPr lang="en-US" sz="2400" dirty="0" err="1" smtClean="0"/>
              <a:t>unitatile</a:t>
            </a:r>
            <a:r>
              <a:rPr lang="en-US" sz="2400" dirty="0" smtClean="0"/>
              <a:t> de </a:t>
            </a:r>
            <a:r>
              <a:rPr lang="en-US" sz="2400" dirty="0" err="1" smtClean="0"/>
              <a:t>invatamant</a:t>
            </a:r>
            <a:r>
              <a:rPr lang="en-US" sz="2400" dirty="0" smtClean="0"/>
              <a:t>; </a:t>
            </a:r>
          </a:p>
          <a:p>
            <a:r>
              <a:rPr lang="en-US" sz="2400" dirty="0" smtClean="0"/>
              <a:t>Nr. de ore: 16</a:t>
            </a:r>
          </a:p>
          <a:p>
            <a:r>
              <a:rPr lang="en-US" sz="2400" dirty="0" err="1" smtClean="0"/>
              <a:t>Perioada</a:t>
            </a:r>
            <a:r>
              <a:rPr lang="en-US" sz="2400" dirty="0" smtClean="0"/>
              <a:t> </a:t>
            </a:r>
            <a:r>
              <a:rPr lang="en-US" sz="2400" dirty="0" err="1" smtClean="0"/>
              <a:t>derularii</a:t>
            </a:r>
            <a:r>
              <a:rPr lang="en-US" sz="2400" dirty="0" smtClean="0"/>
              <a:t>: </a:t>
            </a:r>
            <a:r>
              <a:rPr lang="en-US" sz="2400" dirty="0" err="1" smtClean="0"/>
              <a:t>septembrie</a:t>
            </a:r>
            <a:r>
              <a:rPr lang="en-US" sz="2400" dirty="0" smtClean="0"/>
              <a:t> – </a:t>
            </a:r>
            <a:r>
              <a:rPr lang="en-US" sz="2400" dirty="0" err="1" smtClean="0"/>
              <a:t>octombrie</a:t>
            </a:r>
            <a:r>
              <a:rPr lang="en-US" sz="2400" dirty="0" smtClean="0"/>
              <a:t>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274638"/>
            <a:ext cx="6472237" cy="93978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it-IT" sz="2000" dirty="0" smtClean="0">
                <a:solidFill>
                  <a:srgbClr val="7030A0"/>
                </a:solidFill>
              </a:rPr>
              <a:t>Programe si activitati de formare  activităţilor de formare derulate de Casa Corpului Didactic Cluj în perioada iulie – octombrie 2015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8596" y="135729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BANCA DE DATE A FORMARII CONTINUE A PERSONALULUI DIDACTIC DIN INVATAMANTUL PREUNIVERSITAR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2143116"/>
            <a:ext cx="82868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CONCRET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vi-VN" sz="2000" dirty="0" smtClean="0"/>
              <a:t> o </a:t>
            </a:r>
            <a:r>
              <a:rPr lang="en-US" sz="2000" dirty="0" err="1" smtClean="0"/>
              <a:t>aplicatie</a:t>
            </a:r>
            <a:r>
              <a:rPr lang="en-US" sz="2000" dirty="0" smtClean="0"/>
              <a:t> online </a:t>
            </a:r>
            <a:r>
              <a:rPr lang="en-US" sz="2000" dirty="0" err="1" smtClean="0"/>
              <a:t>prin</a:t>
            </a:r>
            <a:r>
              <a:rPr lang="en-US" sz="2000" dirty="0" smtClean="0"/>
              <a:t> care se </a:t>
            </a:r>
            <a:r>
              <a:rPr lang="en-US" sz="2000" dirty="0" err="1" smtClean="0"/>
              <a:t>realizeaza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vi-VN" sz="2000" dirty="0" smtClean="0"/>
              <a:t>Evidenţa şi gestiunea formării continue a personalului didactic din învăţământul preuniversitar: o bancă naţională de date pentru gestiunea formării continue a personalului didactic; </a:t>
            </a:r>
          </a:p>
          <a:p>
            <a:pPr>
              <a:buFont typeface="Wingdings" pitchFamily="2" charset="2"/>
              <a:buChar char="ü"/>
            </a:pPr>
            <a:r>
              <a:rPr lang="vi-VN" sz="2000" dirty="0" smtClean="0"/>
              <a:t>Evidenţa şi gestiunea furnizorilor care au programe de formare continuă acreditate pentru resursele umane din educaţie şi formare profesională, care să permită şi introducerea periodică a absolvenţilor de cursuri de formare continuă/furnizor acreditat, precum şi a numărului de credite obţinute.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G</a:t>
            </a:r>
            <a:r>
              <a:rPr lang="vi-VN" sz="2000" dirty="0" smtClean="0"/>
              <a:t>enerarea de rapoarte şi statistici necesare fundamentării de studii de diagnoză şi prognoză în domeniul formării continue a personalului didactic.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274638"/>
            <a:ext cx="6472237" cy="93978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it-IT" sz="2000" dirty="0" smtClean="0">
                <a:solidFill>
                  <a:srgbClr val="7030A0"/>
                </a:solidFill>
              </a:rPr>
              <a:t>Programe si activitati de formare  activităţilor de formare derulate de Casa Corpului Didactic Cluj în perioada iulie – octombrie 2015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8596" y="4071942"/>
            <a:ext cx="82868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7030A0"/>
                </a:solidFill>
              </a:rPr>
              <a:t>TREPTE SPRE PERFORMANTA IN CARIERA DIDACTICA  </a:t>
            </a:r>
            <a:r>
              <a:rPr lang="en-US" sz="2000" dirty="0" smtClean="0"/>
              <a:t>– program </a:t>
            </a:r>
            <a:r>
              <a:rPr lang="en-US" sz="2000" dirty="0" err="1" smtClean="0"/>
              <a:t>acreditat</a:t>
            </a:r>
            <a:r>
              <a:rPr lang="en-US" sz="2000" dirty="0" smtClean="0"/>
              <a:t>, </a:t>
            </a:r>
            <a:r>
              <a:rPr lang="en-US" sz="2000" dirty="0" err="1" smtClean="0"/>
              <a:t>derulat</a:t>
            </a:r>
            <a:r>
              <a:rPr lang="en-US" sz="2000" dirty="0" smtClean="0"/>
              <a:t> in </a:t>
            </a:r>
            <a:r>
              <a:rPr lang="en-US" sz="2000" dirty="0" err="1" smtClean="0"/>
              <a:t>parteneriat</a:t>
            </a:r>
            <a:r>
              <a:rPr lang="en-US" sz="2000" dirty="0" smtClean="0"/>
              <a:t> cu ARINI, 90 de ore, 25 de </a:t>
            </a:r>
            <a:r>
              <a:rPr lang="en-US" sz="2000" dirty="0" err="1" smtClean="0"/>
              <a:t>credite</a:t>
            </a:r>
            <a:r>
              <a:rPr lang="en-US" sz="2000" dirty="0" smtClean="0"/>
              <a:t> </a:t>
            </a:r>
            <a:r>
              <a:rPr lang="en-US" sz="2000" dirty="0" err="1" smtClean="0"/>
              <a:t>profesionale</a:t>
            </a:r>
            <a:r>
              <a:rPr lang="en-US" sz="2000" dirty="0" smtClean="0"/>
              <a:t> </a:t>
            </a:r>
            <a:r>
              <a:rPr lang="en-US" sz="2000" dirty="0" err="1" smtClean="0"/>
              <a:t>transferabile</a:t>
            </a:r>
            <a:r>
              <a:rPr lang="en-US" sz="2000" dirty="0" smtClean="0"/>
              <a:t>, </a:t>
            </a:r>
            <a:r>
              <a:rPr lang="en-US" sz="2000" dirty="0" err="1" smtClean="0"/>
              <a:t>derulat</a:t>
            </a:r>
            <a:r>
              <a:rPr lang="en-US" sz="2000" dirty="0" smtClean="0"/>
              <a:t> in </a:t>
            </a:r>
            <a:r>
              <a:rPr lang="en-US" sz="2000" dirty="0" err="1" smtClean="0"/>
              <a:t>luna</a:t>
            </a:r>
            <a:r>
              <a:rPr lang="en-US" sz="2000" dirty="0" smtClean="0"/>
              <a:t> </a:t>
            </a:r>
            <a:r>
              <a:rPr lang="en-US" sz="2000" dirty="0" err="1" smtClean="0"/>
              <a:t>iulie</a:t>
            </a:r>
            <a:r>
              <a:rPr lang="en-US" sz="2000" dirty="0" smtClean="0"/>
              <a:t> 2015, program cu </a:t>
            </a:r>
            <a:r>
              <a:rPr lang="en-US" sz="2000" dirty="0" err="1" smtClean="0"/>
              <a:t>taxa</a:t>
            </a:r>
            <a:r>
              <a:rPr lang="en-US" sz="2000" dirty="0" smtClean="0"/>
              <a:t>. (450 lei/ </a:t>
            </a:r>
            <a:r>
              <a:rPr lang="en-US" sz="2000" dirty="0" err="1" smtClean="0"/>
              <a:t>cursant</a:t>
            </a:r>
            <a:r>
              <a:rPr lang="en-US" sz="2000" dirty="0" smtClean="0"/>
              <a:t>)</a:t>
            </a:r>
            <a:r>
              <a:rPr lang="en-US" sz="2000" dirty="0" err="1" smtClean="0"/>
              <a:t>Termen</a:t>
            </a:r>
            <a:r>
              <a:rPr lang="en-US" sz="2000" dirty="0" smtClean="0"/>
              <a:t> </a:t>
            </a:r>
            <a:r>
              <a:rPr lang="en-US" sz="2000" dirty="0" err="1" smtClean="0"/>
              <a:t>inscriere</a:t>
            </a:r>
            <a:r>
              <a:rPr lang="en-US" sz="2000" dirty="0" smtClean="0"/>
              <a:t>: 30 </a:t>
            </a:r>
            <a:r>
              <a:rPr lang="en-US" sz="2000" dirty="0" err="1" smtClean="0"/>
              <a:t>iunie</a:t>
            </a:r>
            <a:r>
              <a:rPr lang="en-US" sz="2000" dirty="0" smtClean="0"/>
              <a:t> 2015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857364"/>
            <a:ext cx="8286808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7030A0"/>
                </a:solidFill>
              </a:rPr>
              <a:t>SCOALA DE VARA “ICOANE PE STICLA  IN TRANSILVANIA “ </a:t>
            </a:r>
            <a:r>
              <a:rPr lang="en-US" sz="2000" dirty="0" smtClean="0"/>
              <a:t>– 20 de ore, </a:t>
            </a:r>
            <a:r>
              <a:rPr lang="en-US" sz="2000" dirty="0" err="1" smtClean="0"/>
              <a:t>organizat</a:t>
            </a:r>
            <a:r>
              <a:rPr lang="en-US" sz="2000" dirty="0" smtClean="0"/>
              <a:t> la </a:t>
            </a:r>
            <a:r>
              <a:rPr lang="en-US" sz="2000" dirty="0" err="1" smtClean="0"/>
              <a:t>Tabara</a:t>
            </a:r>
            <a:r>
              <a:rPr lang="en-US" sz="2000" dirty="0" smtClean="0"/>
              <a:t> CAPS, </a:t>
            </a:r>
            <a:r>
              <a:rPr lang="en-US" sz="2000" dirty="0" err="1" smtClean="0"/>
              <a:t>Valea</a:t>
            </a:r>
            <a:r>
              <a:rPr lang="en-US" sz="2000" dirty="0" smtClean="0"/>
              <a:t> </a:t>
            </a:r>
            <a:r>
              <a:rPr lang="en-US" sz="2000" dirty="0" err="1" smtClean="0"/>
              <a:t>Ierii</a:t>
            </a:r>
            <a:r>
              <a:rPr lang="en-US" sz="2000" dirty="0" smtClean="0"/>
              <a:t> in </a:t>
            </a:r>
            <a:r>
              <a:rPr lang="en-US" sz="2000" dirty="0" err="1" smtClean="0"/>
              <a:t>perioada</a:t>
            </a:r>
            <a:r>
              <a:rPr lang="en-US" sz="2000" dirty="0" smtClean="0"/>
              <a:t> 28 – 31 </a:t>
            </a:r>
            <a:r>
              <a:rPr lang="en-US" sz="2000" dirty="0" err="1" smtClean="0"/>
              <a:t>iulie</a:t>
            </a:r>
            <a:r>
              <a:rPr lang="en-US" sz="2000" dirty="0" smtClean="0"/>
              <a:t> 2015, program cu </a:t>
            </a:r>
            <a:r>
              <a:rPr lang="en-US" sz="2000" dirty="0" err="1" smtClean="0"/>
              <a:t>taxa</a:t>
            </a:r>
            <a:r>
              <a:rPr lang="en-US" sz="2000" dirty="0" smtClean="0"/>
              <a:t>. (385 lei/</a:t>
            </a:r>
            <a:r>
              <a:rPr lang="en-US" sz="2000" dirty="0" err="1" smtClean="0"/>
              <a:t>cursant</a:t>
            </a:r>
            <a:r>
              <a:rPr lang="en-US" sz="2000" dirty="0" smtClean="0"/>
              <a:t> ). </a:t>
            </a:r>
            <a:r>
              <a:rPr lang="en-US" sz="2000" dirty="0" err="1" smtClean="0"/>
              <a:t>Termen</a:t>
            </a:r>
            <a:r>
              <a:rPr lang="en-US" sz="2000" dirty="0" smtClean="0"/>
              <a:t> </a:t>
            </a:r>
            <a:r>
              <a:rPr lang="en-US" sz="2000" dirty="0" err="1" smtClean="0"/>
              <a:t>inscriere</a:t>
            </a:r>
            <a:r>
              <a:rPr lang="en-US" sz="2000" dirty="0" smtClean="0"/>
              <a:t>: 20 </a:t>
            </a:r>
            <a:r>
              <a:rPr lang="en-US" sz="2000" dirty="0" err="1" smtClean="0"/>
              <a:t>iunie</a:t>
            </a: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7254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ro-RO" dirty="0" smtClean="0">
                <a:solidFill>
                  <a:srgbClr val="7030A0"/>
                </a:solidFill>
              </a:rPr>
              <a:t>Noutăţi legislative</a:t>
            </a:r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2071678"/>
            <a:ext cx="8229600" cy="2781304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o-RO" dirty="0" smtClean="0"/>
              <a:t> </a:t>
            </a:r>
            <a:r>
              <a:rPr lang="vi-VN" dirty="0" smtClean="0">
                <a:hlinkClick r:id="rId2" action="ppaction://hlinkfile"/>
              </a:rPr>
              <a:t>ORDIN Nr. 4802 din 20 octombrie 2014 </a:t>
            </a:r>
            <a:r>
              <a:rPr lang="vi-VN" dirty="0" smtClean="0"/>
              <a:t>privind aprobarea Metodologiei de organizare şi desfăşurare a examenului naţional de definitivare în învăţământ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6540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ro-RO" dirty="0" smtClean="0">
                <a:solidFill>
                  <a:srgbClr val="7030A0"/>
                </a:solidFill>
              </a:rPr>
              <a:t>Noutăţi legislative</a:t>
            </a:r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o-RO" dirty="0" smtClean="0"/>
              <a:t> </a:t>
            </a:r>
            <a:r>
              <a:rPr lang="vi-VN" dirty="0" smtClean="0"/>
              <a:t>ART. 40 </a:t>
            </a:r>
            <a:endParaRPr lang="en-US" dirty="0" smtClean="0"/>
          </a:p>
          <a:p>
            <a:pPr>
              <a:buFontTx/>
              <a:buNone/>
            </a:pPr>
            <a:r>
              <a:rPr lang="vi-VN" dirty="0" smtClean="0"/>
              <a:t> (2) În baza ordinului ministrului educaţiei naţionale privind validarea rezultatelor la examen, candidaţilor li se eliberează </a:t>
            </a:r>
            <a:r>
              <a:rPr lang="vi-VN" dirty="0" smtClean="0">
                <a:hlinkClick r:id="rId2" action="ppaction://hlinkfile"/>
              </a:rPr>
              <a:t>certificatul de acordare a definitivării în învăţământ</a:t>
            </a:r>
            <a:r>
              <a:rPr lang="vi-VN" dirty="0" smtClean="0"/>
              <a:t>, completat şi ştampilat, conform modelului aprobat prin </a:t>
            </a:r>
            <a:r>
              <a:rPr lang="vi-VN" dirty="0" smtClean="0">
                <a:hlinkClick r:id="rId3" action="ppaction://hlinkfile"/>
              </a:rPr>
              <a:t>Ordinul ministrului educaţiei naţionale nr. 4.554/2014 </a:t>
            </a:r>
            <a:r>
              <a:rPr lang="vi-VN" dirty="0" smtClean="0"/>
              <a:t>pentru aprobarea modelului diplomei de conversie profesională, al suplimentului la diplomă şi al certificatului de acordare a definitivării în învăţământ. </a:t>
            </a:r>
            <a:endParaRPr lang="en-US" dirty="0" smtClean="0"/>
          </a:p>
          <a:p>
            <a:pPr>
              <a:buFontTx/>
              <a:buNone/>
            </a:pPr>
            <a:r>
              <a:rPr lang="vi-VN" dirty="0" smtClean="0"/>
              <a:t>(3) Gestionarea, completarea şi eliberarea certificatelor de acordare a definitivării în învăţământ se fac de către inspectoratele şcolare, în baza unei proceduri specifice elaborate de Ministerul Educaţiei Naţionale.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O idee interesant</a:t>
            </a:r>
            <a:r>
              <a:rPr lang="ro-RO" smtClean="0"/>
              <a:t>ă</a:t>
            </a:r>
            <a:endParaRPr lang="en-US" smtClean="0"/>
          </a:p>
          <a:p>
            <a:r>
              <a:rPr lang="en-US" smtClean="0"/>
              <a:t>O intrebare</a:t>
            </a:r>
          </a:p>
          <a:p>
            <a:r>
              <a:rPr lang="en-US" smtClean="0"/>
              <a:t>Un comentariu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714625" y="428625"/>
            <a:ext cx="5786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7030A0"/>
                </a:solidFill>
              </a:rPr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o-RO" smtClean="0"/>
          </a:p>
          <a:p>
            <a:pPr eaLnBrk="1" hangingPunct="1">
              <a:buFontTx/>
              <a:buNone/>
            </a:pPr>
            <a:endParaRPr lang="ro-RO" smtClean="0"/>
          </a:p>
          <a:p>
            <a:pPr eaLnBrk="1" hangingPunct="1">
              <a:buFontTx/>
              <a:buNone/>
            </a:pPr>
            <a:endParaRPr lang="ro-RO" smtClean="0"/>
          </a:p>
          <a:p>
            <a:pPr algn="ctr" eaLnBrk="1" hangingPunct="1">
              <a:buFontTx/>
              <a:buNone/>
            </a:pPr>
            <a:r>
              <a:rPr lang="ro-RO" sz="3600" smtClean="0">
                <a:solidFill>
                  <a:srgbClr val="7030A0"/>
                </a:solidFill>
              </a:rPr>
              <a:t>Vă mulţumim!</a:t>
            </a:r>
          </a:p>
          <a:p>
            <a:pPr algn="ctr" eaLnBrk="1" hangingPunct="1">
              <a:buFontTx/>
              <a:buNone/>
            </a:pPr>
            <a:r>
              <a:rPr lang="ro-RO" sz="3600" smtClean="0">
                <a:solidFill>
                  <a:srgbClr val="7030A0"/>
                </a:solidFill>
              </a:rPr>
              <a:t>Echipa CCD Cluj</a:t>
            </a:r>
            <a:endParaRPr lang="en-US" sz="360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12" y="152400"/>
            <a:ext cx="5972188" cy="9906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7030A0"/>
                </a:solidFill>
              </a:rPr>
              <a:t>Tematica</a:t>
            </a:r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0063" y="1357313"/>
            <a:ext cx="8186737" cy="4357703"/>
          </a:xfrm>
        </p:spPr>
        <p:txBody>
          <a:bodyPr>
            <a:normAutofit/>
          </a:bodyPr>
          <a:lstStyle/>
          <a:p>
            <a:pPr lvl="0"/>
            <a:r>
              <a:rPr lang="en-US" sz="2400" dirty="0" err="1" smtClean="0"/>
              <a:t>Completarea</a:t>
            </a:r>
            <a:r>
              <a:rPr lang="en-US" sz="2400" dirty="0" smtClean="0"/>
              <a:t> </a:t>
            </a:r>
            <a:r>
              <a:rPr lang="en-US" sz="2400" i="1" dirty="0" err="1" smtClean="0"/>
              <a:t>Chestionarului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analiză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nevoi</a:t>
            </a:r>
            <a:r>
              <a:rPr lang="en-US" sz="2400" i="1" dirty="0" smtClean="0"/>
              <a:t> </a:t>
            </a:r>
            <a:r>
              <a:rPr lang="en-US" sz="2400" dirty="0" err="1" smtClean="0"/>
              <a:t>şi</a:t>
            </a:r>
            <a:r>
              <a:rPr lang="en-US" sz="2400" dirty="0" smtClean="0"/>
              <a:t> a </a:t>
            </a:r>
            <a:r>
              <a:rPr lang="en-US" sz="2400" i="1" dirty="0" err="1" smtClean="0"/>
              <a:t>Chestionarului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monitorizare</a:t>
            </a:r>
            <a:r>
              <a:rPr lang="en-US" sz="2400" i="1" dirty="0" smtClean="0"/>
              <a:t> a </a:t>
            </a:r>
            <a:r>
              <a:rPr lang="en-US" sz="2400" i="1" dirty="0" err="1" smtClean="0"/>
              <a:t>impactului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formării</a:t>
            </a:r>
            <a:r>
              <a:rPr lang="en-US" sz="2400" i="1" dirty="0" smtClean="0"/>
              <a:t> continue</a:t>
            </a:r>
            <a:r>
              <a:rPr lang="en-US" sz="2400" dirty="0" smtClean="0"/>
              <a:t> </a:t>
            </a:r>
            <a:r>
              <a:rPr lang="en-US" sz="2400" dirty="0" err="1" smtClean="0"/>
              <a:t>în</a:t>
            </a:r>
            <a:r>
              <a:rPr lang="en-US" sz="2400" dirty="0" smtClean="0"/>
              <a:t> </a:t>
            </a:r>
            <a:r>
              <a:rPr lang="en-US" sz="2400" dirty="0" err="1" smtClean="0"/>
              <a:t>anul</a:t>
            </a:r>
            <a:r>
              <a:rPr lang="en-US" sz="2400" dirty="0" smtClean="0"/>
              <a:t> </a:t>
            </a:r>
            <a:r>
              <a:rPr lang="en-US" sz="2400" dirty="0" err="1" smtClean="0"/>
              <a:t>şcolar</a:t>
            </a:r>
            <a:r>
              <a:rPr lang="en-US" sz="2400" dirty="0" smtClean="0"/>
              <a:t> 2014-2015;</a:t>
            </a:r>
          </a:p>
          <a:p>
            <a:pPr lvl="0"/>
            <a:r>
              <a:rPr lang="ro-RO" sz="2400" i="1" dirty="0" smtClean="0"/>
              <a:t>Google </a:t>
            </a:r>
            <a:r>
              <a:rPr lang="ro-RO" sz="2400" i="1" dirty="0" err="1" smtClean="0"/>
              <a:t>Docs</a:t>
            </a:r>
            <a:r>
              <a:rPr lang="ro-RO" sz="2400" i="1" dirty="0" smtClean="0"/>
              <a:t> </a:t>
            </a:r>
            <a:r>
              <a:rPr lang="ro-RO" sz="2400" dirty="0" smtClean="0"/>
              <a:t>– instrumente online specifice de identificare a nevoilor de formare şi a impactului formării continue  în sprijinul utilizării SEMCFC;</a:t>
            </a:r>
            <a:endParaRPr lang="en-US" sz="2400" dirty="0" smtClean="0"/>
          </a:p>
          <a:p>
            <a:pPr lvl="0"/>
            <a:r>
              <a:rPr lang="en-US" sz="2400" dirty="0" smtClean="0"/>
              <a:t>Management </a:t>
            </a:r>
            <a:r>
              <a:rPr lang="en-US" sz="2400" dirty="0" err="1" smtClean="0"/>
              <a:t>şi</a:t>
            </a:r>
            <a:r>
              <a:rPr lang="en-US" sz="2400" dirty="0" smtClean="0"/>
              <a:t> </a:t>
            </a:r>
            <a:r>
              <a:rPr lang="en-US" sz="2400" dirty="0" err="1" smtClean="0"/>
              <a:t>consiliere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cariera</a:t>
            </a:r>
            <a:r>
              <a:rPr lang="en-US" sz="2400" dirty="0" smtClean="0"/>
              <a:t> </a:t>
            </a:r>
            <a:r>
              <a:rPr lang="en-US" sz="2400" dirty="0" err="1" smtClean="0"/>
              <a:t>didactică</a:t>
            </a:r>
            <a:r>
              <a:rPr lang="en-US" sz="2400" dirty="0" smtClean="0"/>
              <a:t>;</a:t>
            </a:r>
          </a:p>
          <a:p>
            <a:pPr lvl="0"/>
            <a:r>
              <a:rPr lang="en-US" sz="2400" dirty="0" err="1" smtClean="0"/>
              <a:t>Aplicaţia</a:t>
            </a:r>
            <a:r>
              <a:rPr lang="en-US" sz="2400" dirty="0" smtClean="0"/>
              <a:t> CONCRET – </a:t>
            </a:r>
            <a:r>
              <a:rPr lang="en-US" sz="2400" dirty="0" err="1" smtClean="0"/>
              <a:t>banca</a:t>
            </a:r>
            <a:r>
              <a:rPr lang="en-US" sz="2400" dirty="0" smtClean="0"/>
              <a:t> de date a </a:t>
            </a:r>
            <a:r>
              <a:rPr lang="en-US" sz="2400" dirty="0" err="1" smtClean="0"/>
              <a:t>formării</a:t>
            </a:r>
            <a:r>
              <a:rPr lang="en-US" sz="2400" dirty="0" smtClean="0"/>
              <a:t> continue a </a:t>
            </a:r>
            <a:r>
              <a:rPr lang="en-US" sz="2400" dirty="0" err="1" smtClean="0"/>
              <a:t>personalului</a:t>
            </a:r>
            <a:r>
              <a:rPr lang="en-US" sz="2400" dirty="0" smtClean="0"/>
              <a:t> didactic din </a:t>
            </a:r>
            <a:r>
              <a:rPr lang="en-US" sz="2400" dirty="0" err="1" smtClean="0"/>
              <a:t>învăţământul</a:t>
            </a:r>
            <a:r>
              <a:rPr lang="en-US" sz="2400" dirty="0" smtClean="0"/>
              <a:t> </a:t>
            </a:r>
            <a:r>
              <a:rPr lang="en-US" sz="2400" dirty="0" err="1" smtClean="0"/>
              <a:t>preuniversitar</a:t>
            </a:r>
            <a:r>
              <a:rPr lang="en-US" sz="2400" dirty="0" smtClean="0"/>
              <a:t>.</a:t>
            </a:r>
          </a:p>
          <a:p>
            <a:pPr lvl="0"/>
            <a:r>
              <a:rPr lang="ro-RO" sz="2400" dirty="0" smtClean="0"/>
              <a:t>Noutăţi legislative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6043612" cy="917596"/>
          </a:xfrm>
        </p:spPr>
        <p:txBody>
          <a:bodyPr>
            <a:normAutofit fontScale="90000"/>
          </a:bodyPr>
          <a:lstStyle/>
          <a:p>
            <a:pPr marL="514350" indent="-514350" eaLnBrk="1" hangingPunct="1"/>
            <a:r>
              <a:rPr lang="it-IT" sz="2800" dirty="0" smtClean="0">
                <a:solidFill>
                  <a:srgbClr val="7030A0"/>
                </a:solidFill>
              </a:rPr>
              <a:t>Monitorizarea impactului programelor de formare continuă</a:t>
            </a:r>
            <a:endParaRPr lang="ro-RO" sz="2800" b="1" dirty="0" smtClean="0">
              <a:solidFill>
                <a:srgbClr val="7030A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686300"/>
          </a:xfrm>
        </p:spPr>
        <p:txBody>
          <a:bodyPr/>
          <a:lstStyle/>
          <a:p>
            <a:pPr marL="514350" indent="-514350" eaLnBrk="1" hangingPunct="1">
              <a:buFontTx/>
              <a:buNone/>
            </a:pPr>
            <a:r>
              <a:rPr lang="it-IT" sz="2400" dirty="0" smtClean="0"/>
              <a:t>Monitorizarea impactului programelor de formare continuă</a:t>
            </a:r>
            <a:r>
              <a:rPr lang="ro-RO" sz="2400" dirty="0" smtClean="0"/>
              <a:t> urmăreşte realizarea unei informări cât mai autentice</a:t>
            </a:r>
            <a:r>
              <a:rPr lang="en-US" sz="2400" dirty="0" smtClean="0"/>
              <a:t> </a:t>
            </a:r>
            <a:r>
              <a:rPr lang="ro-RO" sz="2400" dirty="0" smtClean="0"/>
              <a:t>prin coroborarea informaţiilor provenite din mai multe surse şi prin utilizarea mai multor instrumente de culegere a datelor.</a:t>
            </a:r>
            <a:endParaRPr lang="en-US" sz="2400" dirty="0" smtClean="0"/>
          </a:p>
          <a:p>
            <a:pPr marL="514350" indent="-514350" eaLnBrk="1" hangingPunct="1">
              <a:buFontTx/>
              <a:buNone/>
            </a:pPr>
            <a:r>
              <a:rPr lang="ro-RO" sz="2400" dirty="0" smtClean="0"/>
              <a:t>S</a:t>
            </a:r>
            <a:r>
              <a:rPr lang="en-US" sz="2400" dirty="0" err="1" smtClean="0"/>
              <a:t>urse</a:t>
            </a:r>
            <a:r>
              <a:rPr lang="en-US" sz="2400" dirty="0" smtClean="0"/>
              <a:t> de la care </a:t>
            </a:r>
            <a:r>
              <a:rPr lang="ro-RO" sz="2400" dirty="0" smtClean="0"/>
              <a:t>se culeg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</a:t>
            </a:r>
            <a:r>
              <a:rPr lang="ro-RO" sz="2400" dirty="0" smtClean="0"/>
              <a:t>ţ</a:t>
            </a:r>
            <a:r>
              <a:rPr lang="en-US" sz="2400" dirty="0" smtClean="0"/>
              <a:t>ii</a:t>
            </a:r>
            <a:r>
              <a:rPr lang="ro-RO" sz="2400" dirty="0" smtClean="0"/>
              <a:t>:</a:t>
            </a:r>
          </a:p>
          <a:p>
            <a:pPr marL="514350" indent="-514350" eaLnBrk="1" hangingPunct="1"/>
            <a:r>
              <a:rPr lang="ro-RO" sz="2400" dirty="0" smtClean="0">
                <a:solidFill>
                  <a:srgbClr val="7030A0"/>
                </a:solidFill>
              </a:rPr>
              <a:t>Cursanţi</a:t>
            </a:r>
            <a:r>
              <a:rPr lang="en-US" sz="2400" dirty="0" smtClean="0">
                <a:solidFill>
                  <a:srgbClr val="7030A0"/>
                </a:solidFill>
              </a:rPr>
              <a:t>;</a:t>
            </a:r>
            <a:endParaRPr lang="ro-RO" sz="2400" dirty="0" smtClean="0">
              <a:solidFill>
                <a:srgbClr val="7030A0"/>
              </a:solidFill>
            </a:endParaRPr>
          </a:p>
          <a:p>
            <a:pPr marL="514350" indent="-514350" eaLnBrk="1" hangingPunct="1"/>
            <a:r>
              <a:rPr lang="ro-RO" sz="2400" dirty="0" smtClean="0">
                <a:solidFill>
                  <a:srgbClr val="7030A0"/>
                </a:solidFill>
              </a:rPr>
              <a:t>RDP</a:t>
            </a:r>
            <a:r>
              <a:rPr lang="en-US" sz="2400" dirty="0" smtClean="0">
                <a:solidFill>
                  <a:srgbClr val="7030A0"/>
                </a:solidFill>
              </a:rPr>
              <a:t>;</a:t>
            </a:r>
            <a:r>
              <a:rPr lang="ro-RO" sz="2400" dirty="0" smtClean="0">
                <a:solidFill>
                  <a:srgbClr val="7030A0"/>
                </a:solidFill>
              </a:rPr>
              <a:t> </a:t>
            </a:r>
          </a:p>
          <a:p>
            <a:pPr marL="514350" indent="-514350" eaLnBrk="1" hangingPunct="1"/>
            <a:r>
              <a:rPr lang="en-US" sz="2400" dirty="0" smtClean="0"/>
              <a:t>I</a:t>
            </a:r>
            <a:r>
              <a:rPr lang="ro-RO" sz="2400" dirty="0" err="1" smtClean="0"/>
              <a:t>nspectori</a:t>
            </a:r>
            <a:r>
              <a:rPr lang="ro-RO" sz="2400" dirty="0" smtClean="0"/>
              <a:t> şcolari</a:t>
            </a:r>
            <a:r>
              <a:rPr lang="en-US" sz="2400" dirty="0" smtClean="0"/>
              <a:t>;</a:t>
            </a:r>
            <a:r>
              <a:rPr lang="ro-RO" sz="2400" dirty="0" smtClean="0"/>
              <a:t> </a:t>
            </a:r>
          </a:p>
          <a:p>
            <a:pPr marL="514350" indent="-514350" eaLnBrk="1" hangingPunct="1"/>
            <a:r>
              <a:rPr lang="en-US" sz="2400" dirty="0" smtClean="0"/>
              <a:t>D</a:t>
            </a:r>
            <a:r>
              <a:rPr lang="ro-RO" sz="2400" dirty="0" err="1" smtClean="0"/>
              <a:t>irector</a:t>
            </a:r>
            <a:r>
              <a:rPr lang="ro-RO" sz="2400" dirty="0" smtClean="0"/>
              <a:t> şi profesori metodişti ai Casei Corpului Didactic Cluj</a:t>
            </a:r>
            <a:r>
              <a:rPr lang="en-US" sz="2400" dirty="0" smtClean="0"/>
              <a:t>.</a:t>
            </a:r>
            <a:endParaRPr lang="ro-RO" sz="2400" dirty="0" smtClean="0"/>
          </a:p>
          <a:p>
            <a:pPr marL="514350" indent="-514350" eaLnBrk="1" hangingPunct="1"/>
            <a:endParaRPr lang="ro-RO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57158" y="1357298"/>
            <a:ext cx="8358246" cy="4857784"/>
          </a:xfrm>
        </p:spPr>
        <p:txBody>
          <a:bodyPr>
            <a:normAutofit fontScale="55000" lnSpcReduction="20000"/>
          </a:bodyPr>
          <a:lstStyle/>
          <a:p>
            <a:pPr marL="514350" indent="-514350" algn="ctr" eaLnBrk="1" hangingPunct="1">
              <a:buFontTx/>
              <a:buNone/>
            </a:pPr>
            <a:r>
              <a:rPr lang="ro-RO" sz="5900" b="1" dirty="0" smtClean="0">
                <a:cs typeface="Arial" charset="0"/>
              </a:rPr>
              <a:t>Instrument</a:t>
            </a:r>
            <a:r>
              <a:rPr lang="en-US" sz="5900" b="1" dirty="0" smtClean="0">
                <a:cs typeface="Arial" charset="0"/>
              </a:rPr>
              <a:t>e</a:t>
            </a:r>
            <a:r>
              <a:rPr lang="ro-RO" sz="5900" b="1" dirty="0" smtClean="0">
                <a:cs typeface="Arial" charset="0"/>
              </a:rPr>
              <a:t> de monitorizare: </a:t>
            </a:r>
            <a:endParaRPr lang="en-US" sz="5900" b="1" dirty="0" smtClean="0">
              <a:cs typeface="Arial" charset="0"/>
            </a:endParaRPr>
          </a:p>
          <a:p>
            <a:pPr marL="514350" indent="-514350" algn="ctr" eaLnBrk="1" hangingPunct="1">
              <a:buFontTx/>
              <a:buNone/>
            </a:pPr>
            <a:endParaRPr lang="ro-RO" sz="5900" b="1" dirty="0" smtClean="0">
              <a:cs typeface="Arial" charset="0"/>
            </a:endParaRPr>
          </a:p>
          <a:p>
            <a:pPr lvl="1"/>
            <a:r>
              <a:rPr lang="it-IT" sz="5900" b="1" dirty="0" smtClean="0"/>
              <a:t>Chestionar de monitorizare a  impactului formării continue în anul şcolar 2014-2015</a:t>
            </a:r>
            <a:r>
              <a:rPr lang="en-GB" sz="5900" b="1" dirty="0" smtClean="0"/>
              <a:t>, </a:t>
            </a:r>
            <a:r>
              <a:rPr lang="en-US" sz="5900" b="1" dirty="0" smtClean="0">
                <a:hlinkClick r:id="rId2"/>
              </a:rPr>
              <a:t>http://5.2.199.29/</a:t>
            </a:r>
            <a:r>
              <a:rPr lang="en-US" sz="5900" b="1" dirty="0" smtClean="0"/>
              <a:t>. </a:t>
            </a:r>
          </a:p>
          <a:p>
            <a:pPr lvl="2">
              <a:lnSpc>
                <a:spcPct val="120000"/>
              </a:lnSpc>
            </a:pPr>
            <a:r>
              <a:rPr lang="ro-RO" sz="4200" dirty="0" smtClean="0">
                <a:cs typeface="Arial" charset="0"/>
              </a:rPr>
              <a:t>RDP </a:t>
            </a:r>
            <a:r>
              <a:rPr lang="en-US" sz="4200" dirty="0" err="1" smtClean="0">
                <a:cs typeface="Arial" charset="0"/>
              </a:rPr>
              <a:t>chestioneaza</a:t>
            </a:r>
            <a:r>
              <a:rPr lang="en-US" sz="4200" dirty="0" smtClean="0">
                <a:cs typeface="Arial" charset="0"/>
              </a:rPr>
              <a:t> </a:t>
            </a:r>
            <a:r>
              <a:rPr lang="ro-RO" sz="4200" dirty="0" smtClean="0">
                <a:cs typeface="Arial" charset="0"/>
              </a:rPr>
              <a:t>personalul didactic, didactic-auxiliar şi nedidactic din unitatea de învăţământ cu privire la programele/activităţile de formare urmate în anul şcolar 201</a:t>
            </a:r>
            <a:r>
              <a:rPr lang="en-US" sz="4200" dirty="0" smtClean="0">
                <a:cs typeface="Arial" charset="0"/>
              </a:rPr>
              <a:t>4</a:t>
            </a:r>
            <a:r>
              <a:rPr lang="ro-RO" sz="4200" dirty="0" smtClean="0">
                <a:cs typeface="Arial" charset="0"/>
              </a:rPr>
              <a:t>-201</a:t>
            </a:r>
            <a:r>
              <a:rPr lang="en-US" sz="4200" dirty="0" smtClean="0">
                <a:cs typeface="Arial" charset="0"/>
              </a:rPr>
              <a:t>5</a:t>
            </a:r>
            <a:r>
              <a:rPr lang="ro-RO" sz="4200" dirty="0" smtClean="0">
                <a:cs typeface="Arial" charset="0"/>
              </a:rPr>
              <a:t>şi culege informaţii cu privire la impactul acestora.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ro-RO" sz="4200" dirty="0" smtClean="0">
                <a:cs typeface="Arial" charset="0"/>
              </a:rPr>
              <a:t>Informaţiile culese sunt prelucrate şi transmise electronic prin chestionarul on-line. Termenul limită pentru transmiterea chestionarului</a:t>
            </a:r>
            <a:r>
              <a:rPr lang="en-US" sz="4200" dirty="0" smtClean="0">
                <a:cs typeface="Arial" charset="0"/>
              </a:rPr>
              <a:t> </a:t>
            </a:r>
            <a:r>
              <a:rPr lang="ro-RO" sz="4200" dirty="0" smtClean="0">
                <a:cs typeface="Arial" charset="0"/>
              </a:rPr>
              <a:t>este </a:t>
            </a:r>
            <a:r>
              <a:rPr lang="en-US" sz="4200" b="1" dirty="0" smtClean="0">
                <a:solidFill>
                  <a:srgbClr val="7030A0"/>
                </a:solidFill>
                <a:cs typeface="Arial" charset="0"/>
              </a:rPr>
              <a:t>30 </a:t>
            </a:r>
            <a:r>
              <a:rPr lang="en-US" sz="4200" b="1" dirty="0" err="1" smtClean="0">
                <a:solidFill>
                  <a:srgbClr val="7030A0"/>
                </a:solidFill>
                <a:cs typeface="Arial" charset="0"/>
              </a:rPr>
              <a:t>iunie</a:t>
            </a:r>
            <a:r>
              <a:rPr lang="en-US" sz="4200" b="1" dirty="0" smtClean="0">
                <a:solidFill>
                  <a:srgbClr val="7030A0"/>
                </a:solidFill>
                <a:cs typeface="Arial" charset="0"/>
              </a:rPr>
              <a:t> 2015</a:t>
            </a:r>
            <a:r>
              <a:rPr lang="en-US" sz="4200" dirty="0" smtClean="0">
                <a:cs typeface="Arial" charset="0"/>
              </a:rPr>
              <a:t>.</a:t>
            </a:r>
            <a:r>
              <a:rPr lang="ro-RO" sz="4200" dirty="0" smtClean="0">
                <a:cs typeface="Arial" charset="0"/>
              </a:rPr>
              <a:t> </a:t>
            </a:r>
            <a:r>
              <a:rPr lang="it-IT" sz="6000" dirty="0" smtClean="0"/>
              <a:t> </a:t>
            </a:r>
            <a:endParaRPr lang="en-US" sz="6000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214546" y="357189"/>
            <a:ext cx="657226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/>
            <a:r>
              <a:rPr lang="en-US" sz="2800" b="1" dirty="0">
                <a:solidFill>
                  <a:srgbClr val="7030A0"/>
                </a:solidFill>
              </a:rPr>
              <a:t> </a:t>
            </a:r>
            <a:r>
              <a:rPr lang="it-IT" sz="2600" dirty="0">
                <a:solidFill>
                  <a:srgbClr val="7030A0"/>
                </a:solidFill>
                <a:latin typeface="+mn-lt"/>
              </a:rPr>
              <a:t>Monitorizarea impactului </a:t>
            </a:r>
            <a:r>
              <a:rPr lang="it-IT" sz="2600" dirty="0" smtClean="0">
                <a:solidFill>
                  <a:srgbClr val="7030A0"/>
                </a:solidFill>
                <a:latin typeface="+mn-lt"/>
              </a:rPr>
              <a:t>programelor si activitatilor </a:t>
            </a:r>
            <a:r>
              <a:rPr lang="it-IT" sz="2600" dirty="0">
                <a:solidFill>
                  <a:srgbClr val="7030A0"/>
                </a:solidFill>
                <a:latin typeface="+mn-lt"/>
              </a:rPr>
              <a:t>de formare continuă</a:t>
            </a:r>
            <a:endParaRPr lang="ro-RO" sz="26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6115050" cy="846158"/>
          </a:xfrm>
        </p:spPr>
        <p:txBody>
          <a:bodyPr>
            <a:normAutofit/>
          </a:bodyPr>
          <a:lstStyle/>
          <a:p>
            <a:pPr marL="342900" indent="-342900"/>
            <a:r>
              <a:rPr lang="it-IT" sz="2400" dirty="0" smtClean="0">
                <a:solidFill>
                  <a:srgbClr val="7030A0"/>
                </a:solidFill>
              </a:rPr>
              <a:t>Monitorizarea impactului programelor si activitatilor de formare continuă</a:t>
            </a:r>
            <a:endParaRPr lang="en-US" sz="2400" dirty="0" smtClean="0">
              <a:solidFill>
                <a:srgbClr val="7030A0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0188"/>
            <a:ext cx="8229600" cy="51435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o-RO" sz="2400" b="1" dirty="0" smtClean="0">
                <a:cs typeface="Arial" charset="0"/>
              </a:rPr>
              <a:t>Instrument</a:t>
            </a:r>
            <a:r>
              <a:rPr lang="en-US" sz="2400" b="1" dirty="0" smtClean="0">
                <a:cs typeface="Arial" charset="0"/>
              </a:rPr>
              <a:t>e</a:t>
            </a:r>
            <a:r>
              <a:rPr lang="ro-RO" sz="2400" b="1" dirty="0" smtClean="0">
                <a:cs typeface="Arial" charset="0"/>
              </a:rPr>
              <a:t> de monitorizare: </a:t>
            </a:r>
            <a:endParaRPr lang="en-US" sz="2400" b="1" dirty="0" smtClean="0">
              <a:cs typeface="Arial" charset="0"/>
            </a:endParaRPr>
          </a:p>
          <a:p>
            <a:endParaRPr lang="en-US" sz="2400" dirty="0" smtClean="0"/>
          </a:p>
          <a:p>
            <a:r>
              <a:rPr lang="en-US" sz="2400" dirty="0" err="1" smtClean="0"/>
              <a:t>Documentele</a:t>
            </a:r>
            <a:r>
              <a:rPr lang="en-US" sz="2400" dirty="0" smtClean="0"/>
              <a:t> </a:t>
            </a:r>
            <a:r>
              <a:rPr lang="en-US" sz="2400" dirty="0" err="1" smtClean="0"/>
              <a:t>formatorului</a:t>
            </a:r>
            <a:r>
              <a:rPr lang="en-US" sz="2400" dirty="0" smtClean="0"/>
              <a:t>, </a:t>
            </a:r>
            <a:r>
              <a:rPr lang="en-US" sz="2400" dirty="0" err="1" smtClean="0"/>
              <a:t>documentele</a:t>
            </a:r>
            <a:r>
              <a:rPr lang="en-US" sz="2400" dirty="0" smtClean="0"/>
              <a:t> de </a:t>
            </a:r>
            <a:r>
              <a:rPr lang="en-US" sz="2400" dirty="0" err="1" smtClean="0"/>
              <a:t>evaluare</a:t>
            </a:r>
            <a:r>
              <a:rPr lang="en-US" sz="2400" dirty="0" smtClean="0"/>
              <a:t> </a:t>
            </a:r>
            <a:r>
              <a:rPr lang="en-US" sz="2400" dirty="0" err="1" smtClean="0"/>
              <a:t>finala</a:t>
            </a:r>
            <a:r>
              <a:rPr lang="en-US" sz="2400" dirty="0" smtClean="0"/>
              <a:t> cu </a:t>
            </a:r>
            <a:r>
              <a:rPr lang="en-US" sz="2400" dirty="0" err="1" smtClean="0"/>
              <a:t>referire</a:t>
            </a:r>
            <a:r>
              <a:rPr lang="en-US" sz="2400" dirty="0" smtClean="0"/>
              <a:t> la:  </a:t>
            </a:r>
            <a:r>
              <a:rPr lang="en-US" sz="2400" dirty="0" err="1" smtClean="0"/>
              <a:t>participarea</a:t>
            </a:r>
            <a:r>
              <a:rPr lang="en-US" sz="2400" dirty="0" smtClean="0"/>
              <a:t> (</a:t>
            </a:r>
            <a:r>
              <a:rPr lang="en-US" sz="2400" dirty="0" err="1" smtClean="0"/>
              <a:t>prezenta</a:t>
            </a:r>
            <a:r>
              <a:rPr lang="en-US" sz="2400" dirty="0" smtClean="0"/>
              <a:t>) </a:t>
            </a:r>
            <a:r>
              <a:rPr lang="ro-RO" sz="2400" dirty="0" smtClean="0"/>
              <a:t>cursanţilor la activităţile de formare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la </a:t>
            </a:r>
            <a:r>
              <a:rPr lang="en-US" sz="2400" dirty="0" err="1" smtClean="0"/>
              <a:t>evaluarea</a:t>
            </a:r>
            <a:r>
              <a:rPr lang="en-US" sz="2400" dirty="0" smtClean="0"/>
              <a:t> </a:t>
            </a:r>
            <a:r>
              <a:rPr lang="en-US" sz="2400" dirty="0" err="1" smtClean="0"/>
              <a:t>finala</a:t>
            </a:r>
            <a:r>
              <a:rPr lang="en-US" sz="2400" dirty="0" smtClean="0"/>
              <a:t>, a </a:t>
            </a:r>
            <a:r>
              <a:rPr lang="en-US" sz="2400" dirty="0" err="1" smtClean="0"/>
              <a:t>calitatii</a:t>
            </a:r>
            <a:r>
              <a:rPr lang="en-US" sz="2400" dirty="0" smtClean="0"/>
              <a:t> </a:t>
            </a:r>
            <a:r>
              <a:rPr lang="en-US" sz="2400" dirty="0" err="1" smtClean="0"/>
              <a:t>portofoliilor</a:t>
            </a:r>
            <a:r>
              <a:rPr lang="en-US" sz="2400" dirty="0" smtClean="0"/>
              <a:t> de </a:t>
            </a:r>
            <a:r>
              <a:rPr lang="en-US" sz="2400" dirty="0" err="1" smtClean="0"/>
              <a:t>evaluare</a:t>
            </a:r>
            <a:r>
              <a:rPr lang="en-US" sz="2400" dirty="0" smtClean="0"/>
              <a:t> </a:t>
            </a:r>
            <a:r>
              <a:rPr lang="en-US" sz="2400" dirty="0" err="1" smtClean="0"/>
              <a:t>finala</a:t>
            </a:r>
            <a:r>
              <a:rPr lang="en-US" sz="2400" dirty="0" smtClean="0"/>
              <a:t>, a </a:t>
            </a:r>
            <a:r>
              <a:rPr lang="ro-RO" sz="2400" dirty="0" smtClean="0"/>
              <a:t>prezentărilor</a:t>
            </a:r>
            <a:r>
              <a:rPr lang="en-US" sz="2400" dirty="0" smtClean="0"/>
              <a:t> </a:t>
            </a:r>
            <a:r>
              <a:rPr lang="ro-RO" sz="2400" dirty="0" smtClean="0"/>
              <a:t>cursanţilor la evaluările finale</a:t>
            </a:r>
            <a:r>
              <a:rPr lang="en-US" sz="2400" dirty="0" smtClean="0"/>
              <a:t>, </a:t>
            </a:r>
            <a:r>
              <a:rPr lang="en-US" sz="2400" dirty="0" err="1" smtClean="0"/>
              <a:t>apreciate</a:t>
            </a:r>
            <a:r>
              <a:rPr lang="en-US" sz="2400" dirty="0" smtClean="0"/>
              <a:t> </a:t>
            </a:r>
            <a:r>
              <a:rPr lang="en-US" sz="2400" dirty="0" err="1" smtClean="0"/>
              <a:t>prin</a:t>
            </a:r>
            <a:r>
              <a:rPr lang="en-US" sz="2400" dirty="0" smtClean="0"/>
              <a:t> </a:t>
            </a:r>
            <a:r>
              <a:rPr lang="en-US" sz="2400" dirty="0" err="1" smtClean="0"/>
              <a:t>calificative</a:t>
            </a:r>
            <a:r>
              <a:rPr lang="en-US" sz="2400" dirty="0" smtClean="0"/>
              <a:t>.</a:t>
            </a:r>
            <a:endParaRPr lang="ro-RO" sz="2400" dirty="0" smtClean="0"/>
          </a:p>
          <a:p>
            <a:r>
              <a:rPr lang="en-US" sz="2400" dirty="0" err="1" smtClean="0"/>
              <a:t>Chestionarele</a:t>
            </a:r>
            <a:r>
              <a:rPr lang="en-US" sz="2400" dirty="0" smtClean="0"/>
              <a:t> </a:t>
            </a:r>
            <a:r>
              <a:rPr lang="en-US" sz="2400" dirty="0" err="1" smtClean="0"/>
              <a:t>pe</a:t>
            </a:r>
            <a:r>
              <a:rPr lang="en-US" sz="2400" dirty="0" smtClean="0"/>
              <a:t> </a:t>
            </a:r>
            <a:r>
              <a:rPr lang="en-US" sz="2400" dirty="0" err="1" smtClean="0"/>
              <a:t>suport</a:t>
            </a:r>
            <a:r>
              <a:rPr lang="en-US" sz="2400" dirty="0" smtClean="0"/>
              <a:t> de </a:t>
            </a:r>
            <a:r>
              <a:rPr lang="en-US" sz="2400" dirty="0" err="1" smtClean="0"/>
              <a:t>hartie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online </a:t>
            </a:r>
            <a:r>
              <a:rPr lang="en-US" sz="2400" dirty="0" err="1" smtClean="0"/>
              <a:t>completate</a:t>
            </a:r>
            <a:r>
              <a:rPr lang="ro-RO" sz="2400" dirty="0" smtClean="0"/>
              <a:t> de către participanţii la activităţile de formare</a:t>
            </a:r>
            <a:r>
              <a:rPr lang="en-US" sz="2400" dirty="0" smtClean="0"/>
              <a:t>: model </a:t>
            </a:r>
            <a:r>
              <a:rPr lang="en-US" sz="2400" dirty="0" err="1" smtClean="0"/>
              <a:t>chestionar</a:t>
            </a:r>
            <a:r>
              <a:rPr lang="en-US" sz="2400" dirty="0" smtClean="0"/>
              <a:t> </a:t>
            </a:r>
            <a:r>
              <a:rPr lang="en-US" sz="2400" dirty="0" err="1" smtClean="0"/>
              <a:t>scris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2"/>
              </a:rPr>
              <a:t>model </a:t>
            </a:r>
            <a:r>
              <a:rPr lang="en-US" sz="2400" dirty="0" err="1" smtClean="0">
                <a:hlinkClick r:id="rId2"/>
              </a:rPr>
              <a:t>chestionar</a:t>
            </a:r>
            <a:r>
              <a:rPr lang="en-US" sz="2400" dirty="0" smtClean="0">
                <a:hlinkClick r:id="rId2"/>
              </a:rPr>
              <a:t> online</a:t>
            </a:r>
            <a:r>
              <a:rPr lang="en-US" sz="2400" dirty="0" smtClean="0"/>
              <a:t>.</a:t>
            </a:r>
            <a:endParaRPr lang="ro-RO" sz="2400" dirty="0" smtClean="0"/>
          </a:p>
          <a:p>
            <a:pPr>
              <a:buNone/>
            </a:pPr>
            <a:endParaRPr lang="ro-RO" sz="2800" dirty="0" smtClean="0"/>
          </a:p>
          <a:p>
            <a:pPr>
              <a:buFontTx/>
              <a:buNone/>
            </a:pPr>
            <a:endParaRPr lang="ro-RO" sz="2800" dirty="0" smtClean="0"/>
          </a:p>
          <a:p>
            <a:pPr>
              <a:buFontTx/>
              <a:buNone/>
            </a:pPr>
            <a:endParaRPr lang="ro-RO" sz="2800" dirty="0" smtClean="0"/>
          </a:p>
          <a:p>
            <a:pPr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571736" y="142852"/>
            <a:ext cx="6115050" cy="917596"/>
          </a:xfrm>
        </p:spPr>
        <p:txBody>
          <a:bodyPr>
            <a:normAutofit fontScale="90000"/>
          </a:bodyPr>
          <a:lstStyle/>
          <a:p>
            <a:r>
              <a:rPr lang="it-IT" sz="2800" dirty="0" smtClean="0">
                <a:solidFill>
                  <a:srgbClr val="7030A0"/>
                </a:solidFill>
              </a:rPr>
              <a:t>Colectarea nevoilor de formare pentru anul şcolar 2015-2016</a:t>
            </a:r>
            <a:endParaRPr lang="en-US" sz="2800" dirty="0" smtClean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394240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o-RO" u="sng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/>
              <a:t>S</a:t>
            </a:r>
            <a:r>
              <a:rPr lang="ro-RO" dirty="0" smtClean="0"/>
              <a:t>e face</a:t>
            </a:r>
            <a:r>
              <a:rPr lang="en-US" dirty="0" smtClean="0"/>
              <a:t>,</a:t>
            </a:r>
            <a:r>
              <a:rPr lang="ro-RO" dirty="0" smtClean="0"/>
              <a:t> prin instrumente specifice</a:t>
            </a:r>
            <a:r>
              <a:rPr lang="en-US" dirty="0" smtClean="0"/>
              <a:t>,</a:t>
            </a:r>
            <a:r>
              <a:rPr lang="ro-RO" dirty="0" smtClean="0"/>
              <a:t> de către</a:t>
            </a:r>
            <a:r>
              <a:rPr lang="en-US" dirty="0" smtClean="0"/>
              <a:t>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o-RO" dirty="0" smtClean="0"/>
              <a:t>profesorii metodişti din casele corpului didactic</a:t>
            </a:r>
            <a:r>
              <a:rPr lang="en-US" dirty="0" smtClean="0"/>
              <a:t>;</a:t>
            </a:r>
            <a:r>
              <a:rPr lang="ro-RO" dirty="0" smtClean="0"/>
              <a:t> </a:t>
            </a: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o-RO" dirty="0" smtClean="0"/>
              <a:t>responsabilii </a:t>
            </a:r>
            <a:r>
              <a:rPr lang="en-US" dirty="0" smtClean="0"/>
              <a:t>de </a:t>
            </a:r>
            <a:r>
              <a:rPr lang="en-US" dirty="0" err="1" smtClean="0"/>
              <a:t>dezvoltare</a:t>
            </a:r>
            <a:r>
              <a:rPr lang="en-US" dirty="0" smtClean="0"/>
              <a:t> </a:t>
            </a:r>
            <a:r>
              <a:rPr lang="en-US" dirty="0" err="1" smtClean="0"/>
              <a:t>profesionala</a:t>
            </a:r>
            <a:r>
              <a:rPr lang="en-US" dirty="0" smtClean="0"/>
              <a:t> din </a:t>
            </a:r>
            <a:r>
              <a:rPr lang="en-US" dirty="0" err="1" smtClean="0"/>
              <a:t>unitatile</a:t>
            </a:r>
            <a:r>
              <a:rPr lang="en-US" dirty="0" smtClean="0"/>
              <a:t> de </a:t>
            </a:r>
            <a:r>
              <a:rPr lang="en-US" dirty="0" err="1" smtClean="0"/>
              <a:t>invatamant</a:t>
            </a:r>
            <a:r>
              <a:rPr lang="en-US" dirty="0" smtClean="0"/>
              <a:t> </a:t>
            </a:r>
            <a:r>
              <a:rPr lang="en-US" dirty="0" err="1" smtClean="0"/>
              <a:t>preuniversitar</a:t>
            </a:r>
            <a:r>
              <a:rPr lang="en-US" dirty="0" smtClean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o-RO" dirty="0" smtClean="0"/>
              <a:t>directorii unităţilor şcolare</a:t>
            </a:r>
            <a:r>
              <a:rPr lang="en-US" dirty="0" smtClean="0"/>
              <a:t>.</a:t>
            </a:r>
            <a:endParaRPr lang="ro-RO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o-RO" sz="1600" i="1" dirty="0" smtClean="0">
                <a:solidFill>
                  <a:srgbClr val="7030A0"/>
                </a:solidFill>
              </a:rPr>
              <a:t>(</a:t>
            </a:r>
            <a:r>
              <a:rPr lang="en-US" sz="1600" i="1" dirty="0" smtClean="0">
                <a:solidFill>
                  <a:srgbClr val="7030A0"/>
                </a:solidFill>
              </a:rPr>
              <a:t>conform </a:t>
            </a:r>
            <a:r>
              <a:rPr lang="ro-RO" sz="1600" i="1" dirty="0" smtClean="0">
                <a:solidFill>
                  <a:srgbClr val="7030A0"/>
                </a:solidFill>
              </a:rPr>
              <a:t>O.M. 5561</a:t>
            </a:r>
            <a:r>
              <a:rPr lang="en-US" sz="1600" i="1" dirty="0" smtClean="0">
                <a:solidFill>
                  <a:srgbClr val="7030A0"/>
                </a:solidFill>
              </a:rPr>
              <a:t>/2011</a:t>
            </a:r>
            <a:r>
              <a:rPr lang="ro-RO" sz="1600" i="1" dirty="0" smtClean="0">
                <a:solidFill>
                  <a:srgbClr val="7030A0"/>
                </a:solidFill>
              </a:rPr>
              <a:t> art. 101, alin. 2)</a:t>
            </a:r>
            <a:br>
              <a:rPr lang="ro-RO" sz="1600" i="1" dirty="0" smtClean="0">
                <a:solidFill>
                  <a:srgbClr val="7030A0"/>
                </a:solidFill>
              </a:rPr>
            </a:br>
            <a:endParaRPr lang="en-US" sz="1600" i="1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643188" y="0"/>
            <a:ext cx="6043612" cy="1417638"/>
          </a:xfrm>
        </p:spPr>
        <p:txBody>
          <a:bodyPr/>
          <a:lstStyle/>
          <a:p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None/>
            </a:pPr>
            <a:endParaRPr lang="en-US" dirty="0" smtClean="0">
              <a:cs typeface="Arial" charset="0"/>
            </a:endParaRPr>
          </a:p>
          <a:p>
            <a:pPr eaLnBrk="1" hangingPunct="1"/>
            <a:r>
              <a:rPr lang="ro-RO" dirty="0" smtClean="0">
                <a:cs typeface="Arial" charset="0"/>
              </a:rPr>
              <a:t>RDP consultă personalul didactic, didactic-auxiliar şi nedidactic din unitatea de învăţământ cu privire la nevoile de formare</a:t>
            </a:r>
            <a:r>
              <a:rPr lang="en-US" dirty="0" smtClean="0">
                <a:cs typeface="Arial" charset="0"/>
              </a:rPr>
              <a:t>;</a:t>
            </a:r>
            <a:endParaRPr lang="ro-RO" dirty="0" smtClean="0">
              <a:cs typeface="Arial" charset="0"/>
            </a:endParaRPr>
          </a:p>
          <a:p>
            <a:pPr eaLnBrk="1" hangingPunct="1"/>
            <a:r>
              <a:rPr lang="ro-RO" dirty="0" smtClean="0">
                <a:cs typeface="Arial" charset="0"/>
              </a:rPr>
              <a:t>Stabileşte, împreună cu conducerea unităţii de învăţământ, nevoile de formare ale personalului didactic, didactic-auxiliar şi nedidactic din unitatea de învăţământ</a:t>
            </a:r>
            <a:r>
              <a:rPr lang="en-US" dirty="0" smtClean="0">
                <a:cs typeface="Arial" charset="0"/>
              </a:rPr>
              <a:t>;</a:t>
            </a:r>
          </a:p>
          <a:p>
            <a:r>
              <a:rPr lang="en-US" dirty="0" err="1" smtClean="0">
                <a:cs typeface="Arial" charset="0"/>
              </a:rPr>
              <a:t>Participa</a:t>
            </a:r>
            <a:r>
              <a:rPr lang="en-US" dirty="0" smtClean="0">
                <a:cs typeface="Arial" charset="0"/>
              </a:rPr>
              <a:t> in </a:t>
            </a:r>
            <a:r>
              <a:rPr lang="en-US" dirty="0" err="1" smtClean="0">
                <a:cs typeface="Arial" charset="0"/>
              </a:rPr>
              <a:t>echipa</a:t>
            </a:r>
            <a:r>
              <a:rPr lang="en-US" dirty="0" smtClean="0">
                <a:cs typeface="Arial" charset="0"/>
              </a:rPr>
              <a:t>, la </a:t>
            </a:r>
            <a:r>
              <a:rPr lang="en-US" dirty="0" err="1" smtClean="0">
                <a:cs typeface="Arial" charset="0"/>
              </a:rPr>
              <a:t>dezvoltarea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unui</a:t>
            </a:r>
            <a:r>
              <a:rPr lang="en-US" dirty="0" smtClean="0">
                <a:cs typeface="Arial" charset="0"/>
              </a:rPr>
              <a:t> plan institutional de </a:t>
            </a:r>
            <a:r>
              <a:rPr lang="en-US" dirty="0" err="1" smtClean="0">
                <a:cs typeface="Arial" charset="0"/>
              </a:rPr>
              <a:t>dezvoltare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profesionala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smtClean="0">
                <a:cs typeface="Arial" charset="0"/>
                <a:hlinkClick r:id="rId2"/>
              </a:rPr>
              <a:t>http://www.edu.ro/index.php/articles/22485</a:t>
            </a:r>
            <a:r>
              <a:rPr lang="en-US" dirty="0" smtClean="0">
                <a:cs typeface="Arial" charset="0"/>
              </a:rPr>
              <a:t>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71736" y="142852"/>
            <a:ext cx="6115050" cy="917596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Colectarea nevoilor de formare pentru anul şcolar 2015-2016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sz="2400" dirty="0" smtClean="0">
              <a:cs typeface="Arial" charset="0"/>
            </a:endParaRPr>
          </a:p>
          <a:p>
            <a:pPr eaLnBrk="1" hangingPunct="1"/>
            <a:r>
              <a:rPr lang="ro-RO" sz="2400" dirty="0" smtClean="0">
                <a:cs typeface="Arial" charset="0"/>
              </a:rPr>
              <a:t>Informaţiile culese cu privire la nevoile de formare pentru anul şcolar 201</a:t>
            </a:r>
            <a:r>
              <a:rPr lang="en-US" sz="2400" dirty="0" smtClean="0">
                <a:cs typeface="Arial" charset="0"/>
              </a:rPr>
              <a:t>5</a:t>
            </a:r>
            <a:r>
              <a:rPr lang="ro-RO" sz="2400" dirty="0" smtClean="0">
                <a:cs typeface="Arial" charset="0"/>
              </a:rPr>
              <a:t>-201</a:t>
            </a:r>
            <a:r>
              <a:rPr lang="en-US" sz="2400" dirty="0" smtClean="0">
                <a:cs typeface="Arial" charset="0"/>
              </a:rPr>
              <a:t>6</a:t>
            </a:r>
            <a:r>
              <a:rPr lang="ro-RO" sz="2400" dirty="0" smtClean="0">
                <a:cs typeface="Arial" charset="0"/>
              </a:rPr>
              <a:t> sunt prelucrate şi transmise electronic prin chestionarul on-line. Termenul limită pentru transmiterea chestionarului este </a:t>
            </a:r>
            <a:r>
              <a:rPr lang="en-US" sz="2400" dirty="0" smtClean="0">
                <a:cs typeface="Arial" charset="0"/>
              </a:rPr>
              <a:t>30 </a:t>
            </a:r>
            <a:r>
              <a:rPr lang="en-US" sz="2400" dirty="0" err="1" smtClean="0">
                <a:cs typeface="Arial" charset="0"/>
              </a:rPr>
              <a:t>iunie</a:t>
            </a:r>
            <a:r>
              <a:rPr lang="en-US" sz="2400" dirty="0" smtClean="0">
                <a:cs typeface="Arial" charset="0"/>
              </a:rPr>
              <a:t> 2015.</a:t>
            </a:r>
            <a:endParaRPr lang="ro-RO" sz="2400" dirty="0" smtClean="0">
              <a:cs typeface="Arial" charset="0"/>
            </a:endParaRPr>
          </a:p>
          <a:p>
            <a:r>
              <a:rPr lang="ro-RO" sz="2400" dirty="0" smtClean="0">
                <a:cs typeface="Arial" charset="0"/>
              </a:rPr>
              <a:t>Formularul se găseşte pe platforma SEMCFC, pagina principala, Managementul calităţii -</a:t>
            </a:r>
            <a:r>
              <a:rPr lang="it-IT" sz="2400" u="sng" dirty="0" smtClean="0">
                <a:hlinkClick r:id="rId2"/>
              </a:rPr>
              <a:t> </a:t>
            </a:r>
            <a:r>
              <a:rPr lang="pt-BR" sz="2400" dirty="0" smtClean="0"/>
              <a:t>Chestionar analiză de nevoi pentru anul şcolar 2014-2015, </a:t>
            </a:r>
            <a:r>
              <a:rPr lang="en-US" sz="2400" b="1" dirty="0" smtClean="0">
                <a:hlinkClick r:id="rId3"/>
              </a:rPr>
              <a:t>http://5.2.199.29/</a:t>
            </a:r>
            <a:r>
              <a:rPr lang="en-US" sz="2400" b="1" dirty="0" smtClean="0"/>
              <a:t>.</a:t>
            </a:r>
            <a:endParaRPr lang="ro-RO" sz="2400" dirty="0" smtClean="0">
              <a:cs typeface="Arial" charset="0"/>
            </a:endParaRPr>
          </a:p>
          <a:p>
            <a:pPr eaLnBrk="1" hangingPunct="1"/>
            <a:endParaRPr lang="ro-RO" dirty="0" smtClean="0">
              <a:cs typeface="Arial" charset="0"/>
            </a:endParaRPr>
          </a:p>
          <a:p>
            <a:pPr eaLnBrk="1" hangingPunct="1">
              <a:buFontTx/>
              <a:buNone/>
            </a:pPr>
            <a:endParaRPr lang="ro-RO" dirty="0" smtClean="0"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71736" y="142852"/>
            <a:ext cx="6115050" cy="917596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Colectarea nevoilor de formare pentru anul şcolar 2015-2016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6472254" cy="1785950"/>
          </a:xfrm>
        </p:spPr>
        <p:txBody>
          <a:bodyPr>
            <a:noAutofit/>
          </a:bodyPr>
          <a:lstStyle/>
          <a:p>
            <a:pPr lvl="0"/>
            <a:r>
              <a:rPr lang="ro-RO" sz="2400" i="1" dirty="0" smtClean="0">
                <a:solidFill>
                  <a:srgbClr val="7030A0"/>
                </a:solidFill>
              </a:rPr>
              <a:t>Google </a:t>
            </a:r>
            <a:r>
              <a:rPr lang="ro-RO" sz="2400" i="1" dirty="0" err="1" smtClean="0">
                <a:solidFill>
                  <a:srgbClr val="7030A0"/>
                </a:solidFill>
              </a:rPr>
              <a:t>Docs</a:t>
            </a:r>
            <a:r>
              <a:rPr lang="ro-RO" sz="2400" i="1" dirty="0" smtClean="0">
                <a:solidFill>
                  <a:srgbClr val="7030A0"/>
                </a:solidFill>
              </a:rPr>
              <a:t> </a:t>
            </a:r>
            <a:r>
              <a:rPr lang="ro-RO" sz="2400" dirty="0" smtClean="0">
                <a:solidFill>
                  <a:srgbClr val="7030A0"/>
                </a:solidFill>
              </a:rPr>
              <a:t>– instrumente online specifice de identificare a nevoilor de formare şi a impactului formării continue  în sprijinul utilizării SEMCFC;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3942406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Managementul</a:t>
            </a:r>
            <a:r>
              <a:rPr lang="en-US" dirty="0" smtClean="0"/>
              <a:t> </a:t>
            </a:r>
            <a:r>
              <a:rPr lang="en-US" dirty="0" err="1" smtClean="0"/>
              <a:t>formarii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unitatilor</a:t>
            </a:r>
            <a:r>
              <a:rPr lang="en-US" dirty="0" smtClean="0"/>
              <a:t> de </a:t>
            </a:r>
            <a:r>
              <a:rPr lang="en-US" dirty="0" err="1" smtClean="0"/>
              <a:t>invatamant</a:t>
            </a:r>
            <a:r>
              <a:rPr lang="en-US" dirty="0" smtClean="0"/>
              <a:t> - </a:t>
            </a:r>
            <a:r>
              <a:rPr lang="en-US" dirty="0" err="1" smtClean="0"/>
              <a:t>instrumente</a:t>
            </a:r>
            <a:r>
              <a:rPr lang="en-US" dirty="0" smtClean="0"/>
              <a:t> de </a:t>
            </a:r>
            <a:r>
              <a:rPr lang="en-US" dirty="0" err="1" smtClean="0"/>
              <a:t>lucru</a:t>
            </a:r>
            <a:r>
              <a:rPr lang="en-US" dirty="0" smtClean="0"/>
              <a:t> ale RDP:</a:t>
            </a:r>
          </a:p>
          <a:p>
            <a:r>
              <a:rPr lang="en-US" dirty="0" err="1" smtClean="0"/>
              <a:t>Chestionarele</a:t>
            </a:r>
            <a:r>
              <a:rPr lang="en-US" dirty="0" smtClean="0"/>
              <a:t> </a:t>
            </a:r>
            <a:r>
              <a:rPr lang="en-US" dirty="0" err="1" smtClean="0"/>
              <a:t>google</a:t>
            </a:r>
            <a:r>
              <a:rPr lang="en-US" dirty="0" smtClean="0"/>
              <a:t> online pot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instrumente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colectarea</a:t>
            </a:r>
            <a:r>
              <a:rPr lang="en-US" dirty="0" smtClean="0"/>
              <a:t> </a:t>
            </a:r>
            <a:r>
              <a:rPr lang="en-US" dirty="0" err="1" smtClean="0"/>
              <a:t>nevoilor</a:t>
            </a:r>
            <a:r>
              <a:rPr lang="en-US" dirty="0" smtClean="0"/>
              <a:t> de </a:t>
            </a:r>
            <a:r>
              <a:rPr lang="en-US" dirty="0" err="1" smtClean="0"/>
              <a:t>formare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unitatii</a:t>
            </a:r>
            <a:r>
              <a:rPr lang="en-US" dirty="0" smtClean="0"/>
              <a:t> de </a:t>
            </a:r>
            <a:r>
              <a:rPr lang="en-US" dirty="0" err="1" smtClean="0"/>
              <a:t>invatamant</a:t>
            </a:r>
            <a:r>
              <a:rPr lang="en-US" dirty="0" smtClean="0"/>
              <a:t> in </a:t>
            </a:r>
            <a:r>
              <a:rPr lang="en-US" dirty="0" err="1" smtClean="0"/>
              <a:t>vederea</a:t>
            </a:r>
            <a:r>
              <a:rPr lang="en-US" dirty="0" smtClean="0"/>
              <a:t> </a:t>
            </a:r>
            <a:r>
              <a:rPr lang="en-US" dirty="0" err="1" smtClean="0"/>
              <a:t>realizarii</a:t>
            </a:r>
            <a:r>
              <a:rPr lang="en-US" dirty="0" smtClean="0"/>
              <a:t> </a:t>
            </a:r>
            <a:r>
              <a:rPr lang="en-US" dirty="0" err="1" smtClean="0"/>
              <a:t>planului</a:t>
            </a:r>
            <a:r>
              <a:rPr lang="en-US" dirty="0" smtClean="0"/>
              <a:t> institutional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completarii</a:t>
            </a:r>
            <a:r>
              <a:rPr lang="en-US" dirty="0" smtClean="0"/>
              <a:t> </a:t>
            </a:r>
            <a:r>
              <a:rPr lang="en-US" dirty="0" err="1" smtClean="0"/>
              <a:t>chestionarului</a:t>
            </a:r>
            <a:r>
              <a:rPr lang="en-US" dirty="0" smtClean="0"/>
              <a:t> SEMCFC;</a:t>
            </a:r>
          </a:p>
          <a:p>
            <a:pPr lvl="1"/>
            <a:r>
              <a:rPr lang="en-US" dirty="0" err="1" smtClean="0"/>
              <a:t>evaluarea</a:t>
            </a:r>
            <a:r>
              <a:rPr lang="en-US" dirty="0" smtClean="0"/>
              <a:t> </a:t>
            </a:r>
            <a:r>
              <a:rPr lang="en-US" dirty="0" err="1" smtClean="0"/>
              <a:t>impactului</a:t>
            </a:r>
            <a:r>
              <a:rPr lang="en-US" dirty="0" smtClean="0"/>
              <a:t> </a:t>
            </a:r>
            <a:r>
              <a:rPr lang="en-US" dirty="0" err="1" smtClean="0"/>
              <a:t>activitatilor</a:t>
            </a:r>
            <a:r>
              <a:rPr lang="en-US" dirty="0" smtClean="0"/>
              <a:t> de </a:t>
            </a:r>
            <a:r>
              <a:rPr lang="en-US" dirty="0" err="1" smtClean="0"/>
              <a:t>formare</a:t>
            </a:r>
            <a:r>
              <a:rPr lang="en-US" dirty="0" smtClean="0"/>
              <a:t>, 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raporatelor</a:t>
            </a:r>
            <a:r>
              <a:rPr lang="en-US" dirty="0" smtClean="0"/>
              <a:t> </a:t>
            </a:r>
            <a:r>
              <a:rPr lang="en-US" dirty="0" err="1" smtClean="0"/>
              <a:t>anuale</a:t>
            </a:r>
            <a:r>
              <a:rPr lang="en-US" dirty="0" smtClean="0"/>
              <a:t> la </a:t>
            </a:r>
            <a:r>
              <a:rPr lang="en-US" dirty="0" err="1" smtClean="0"/>
              <a:t>nivel</a:t>
            </a:r>
            <a:r>
              <a:rPr lang="en-US" dirty="0" smtClean="0"/>
              <a:t> institutional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completarea</a:t>
            </a:r>
            <a:r>
              <a:rPr lang="en-US" dirty="0" smtClean="0"/>
              <a:t> </a:t>
            </a:r>
            <a:r>
              <a:rPr lang="en-US" dirty="0" err="1" smtClean="0"/>
              <a:t>chestionarului</a:t>
            </a:r>
            <a:r>
              <a:rPr lang="en-US" dirty="0" smtClean="0"/>
              <a:t> specific </a:t>
            </a:r>
            <a:r>
              <a:rPr lang="en-US" dirty="0" err="1" smtClean="0"/>
              <a:t>pe</a:t>
            </a:r>
            <a:r>
              <a:rPr lang="en-US" dirty="0" smtClean="0"/>
              <a:t> SEMCFC</a:t>
            </a:r>
          </a:p>
          <a:p>
            <a:pPr lvl="1"/>
            <a:r>
              <a:rPr lang="en-US" dirty="0" err="1" smtClean="0"/>
              <a:t>completarea</a:t>
            </a:r>
            <a:r>
              <a:rPr lang="en-US" dirty="0" smtClean="0"/>
              <a:t> </a:t>
            </a:r>
            <a:r>
              <a:rPr lang="en-US" dirty="0" err="1" smtClean="0"/>
              <a:t>bazei</a:t>
            </a:r>
            <a:r>
              <a:rPr lang="en-US" dirty="0" smtClean="0"/>
              <a:t> de date </a:t>
            </a:r>
            <a:r>
              <a:rPr lang="en-US" dirty="0" err="1" smtClean="0"/>
              <a:t>privin</a:t>
            </a:r>
            <a:r>
              <a:rPr lang="en-US" dirty="0" smtClean="0"/>
              <a:t> </a:t>
            </a:r>
            <a:r>
              <a:rPr lang="en-US" dirty="0" err="1" smtClean="0"/>
              <a:t>resursele</a:t>
            </a:r>
            <a:r>
              <a:rPr lang="en-US" dirty="0" smtClean="0"/>
              <a:t> </a:t>
            </a:r>
            <a:r>
              <a:rPr lang="en-US" dirty="0" err="1" smtClean="0"/>
              <a:t>umane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formarea</a:t>
            </a:r>
            <a:r>
              <a:rPr lang="en-US" dirty="0" smtClean="0"/>
              <a:t> continua </a:t>
            </a:r>
            <a:r>
              <a:rPr lang="en-US" dirty="0" err="1" smtClean="0"/>
              <a:t>pe</a:t>
            </a:r>
            <a:r>
              <a:rPr lang="en-US" dirty="0" smtClean="0"/>
              <a:t> SEMCFC;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2002</TotalTime>
  <Words>1304</Words>
  <Application>Microsoft Office PowerPoint</Application>
  <PresentationFormat>On-screen Show (4:3)</PresentationFormat>
  <Paragraphs>122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Casa Corpului Didactic Cluj</vt:lpstr>
      <vt:lpstr>Tematica</vt:lpstr>
      <vt:lpstr>Monitorizarea impactului programelor de formare continuă</vt:lpstr>
      <vt:lpstr>Slide 4</vt:lpstr>
      <vt:lpstr>Monitorizarea impactului programelor si activitatilor de formare continuă</vt:lpstr>
      <vt:lpstr>Colectarea nevoilor de formare pentru anul şcolar 2015-2016</vt:lpstr>
      <vt:lpstr> </vt:lpstr>
      <vt:lpstr>Slide 8</vt:lpstr>
      <vt:lpstr>Google Docs – instrumente online specifice de identificare a nevoilor de formare şi a impactului formării continue  în sprijinul utilizării SEMCFC;</vt:lpstr>
      <vt:lpstr>Google Docs – instrumente online specifice de identificare a nevoilor de formare şi a impactului formării continue  în sprijinul utilizării SEMCFC;</vt:lpstr>
      <vt:lpstr>Programe si activitati de formare  activităţilor de formare derulate de Casa Corpului Didactic Cluj în perioada iulie – octombrie 2015 </vt:lpstr>
      <vt:lpstr>Programe de formare  derulate de Casa Corpului Didactic Cluj în perioada iulie – octombrie 2015 </vt:lpstr>
      <vt:lpstr>Programe si activitati de formare  activităţilor de formare derulate de Casa Corpului Didactic Cluj în perioada iulie – octombrie 2015 </vt:lpstr>
      <vt:lpstr>Programe si activitati de formare  activităţilor de formare derulate de Casa Corpului Didactic Cluj în perioada iulie – octombrie 2015 </vt:lpstr>
      <vt:lpstr>Programe si activitati de formare  activităţilor de formare derulate de Casa Corpului Didactic Cluj în perioada iulie – octombrie 2015 </vt:lpstr>
      <vt:lpstr> Noutăţi legislative</vt:lpstr>
      <vt:lpstr> Noutăţi legislative</vt:lpstr>
      <vt:lpstr>Slide 18</vt:lpstr>
      <vt:lpstr>Slide 19</vt:lpstr>
    </vt:vector>
  </TitlesOfParts>
  <Company>Casa Corpului Didactic Cluj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Casa Corpului Didactic Cluj</dc:title>
  <dc:creator>Cristina</dc:creator>
  <cp:lastModifiedBy>PROFESOR_06</cp:lastModifiedBy>
  <cp:revision>223</cp:revision>
  <dcterms:created xsi:type="dcterms:W3CDTF">2011-10-14T13:31:59Z</dcterms:created>
  <dcterms:modified xsi:type="dcterms:W3CDTF">2015-06-19T10:41:31Z</dcterms:modified>
</cp:coreProperties>
</file>